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 lvl="0">
      <a:defRPr lang="he-IL"/>
    </a:defPPr>
    <a:lvl1pPr marL="0" lv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D9616E-5615-4506-8861-7FC018B3094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E889E717-AA02-4851-AF2A-9505B894CF6C}">
      <dgm:prSet/>
      <dgm:spPr/>
      <dgm:t>
        <a:bodyPr/>
        <a:lstStyle/>
        <a:p>
          <a:pPr rtl="1"/>
          <a:r>
            <a:rPr lang="en-US" b="0" i="0" dirty="0"/>
            <a:t>Students were treated as creators and communicators, responsible for dealing with new and complex problems by teamwork. </a:t>
          </a:r>
          <a:endParaRPr lang="he-IL" dirty="0"/>
        </a:p>
      </dgm:t>
    </dgm:pt>
    <dgm:pt modelId="{4A16237C-ECD8-409C-8461-F30EDEADD4AA}" type="parTrans" cxnId="{ED443795-53E6-4DEC-BA9D-0E89C04969FA}">
      <dgm:prSet/>
      <dgm:spPr/>
      <dgm:t>
        <a:bodyPr/>
        <a:lstStyle/>
        <a:p>
          <a:pPr rtl="1"/>
          <a:endParaRPr lang="he-IL"/>
        </a:p>
      </dgm:t>
    </dgm:pt>
    <dgm:pt modelId="{1DA78344-F5B2-467D-963A-65885E461E03}" type="sibTrans" cxnId="{ED443795-53E6-4DEC-BA9D-0E89C04969FA}">
      <dgm:prSet/>
      <dgm:spPr/>
      <dgm:t>
        <a:bodyPr/>
        <a:lstStyle/>
        <a:p>
          <a:pPr rtl="1"/>
          <a:endParaRPr lang="he-IL"/>
        </a:p>
      </dgm:t>
    </dgm:pt>
    <dgm:pt modelId="{470F3EAC-071B-4793-BBEC-A2239D08D61C}">
      <dgm:prSet/>
      <dgm:spPr/>
      <dgm:t>
        <a:bodyPr/>
        <a:lstStyle/>
        <a:p>
          <a:pPr rtl="1"/>
          <a:r>
            <a:rPr lang="en-US" b="0" i="0"/>
            <a:t>Students were also collaborators, as they changed teams each class. </a:t>
          </a:r>
          <a:endParaRPr lang="he-IL"/>
        </a:p>
      </dgm:t>
    </dgm:pt>
    <dgm:pt modelId="{F665A26C-52E6-45F6-9959-AFAD1A47146F}" type="parTrans" cxnId="{F0BC3191-D2B0-4294-80CE-69000C559D13}">
      <dgm:prSet/>
      <dgm:spPr/>
      <dgm:t>
        <a:bodyPr/>
        <a:lstStyle/>
        <a:p>
          <a:pPr rtl="1"/>
          <a:endParaRPr lang="he-IL"/>
        </a:p>
      </dgm:t>
    </dgm:pt>
    <dgm:pt modelId="{E8113B25-E8F2-4266-8716-96DAC302FA11}" type="sibTrans" cxnId="{F0BC3191-D2B0-4294-80CE-69000C559D13}">
      <dgm:prSet/>
      <dgm:spPr/>
      <dgm:t>
        <a:bodyPr/>
        <a:lstStyle/>
        <a:p>
          <a:pPr rtl="1"/>
          <a:endParaRPr lang="he-IL"/>
        </a:p>
      </dgm:t>
    </dgm:pt>
    <dgm:pt modelId="{58235EC1-2C23-4F88-BD7F-A02AE45AA968}">
      <dgm:prSet/>
      <dgm:spPr/>
      <dgm:t>
        <a:bodyPr/>
        <a:lstStyle/>
        <a:p>
          <a:pPr rtl="1"/>
          <a:r>
            <a:rPr lang="en-US" b="0" i="0"/>
            <a:t>Students were critical thinkers, as we asked them to refer to other students’ work from the previous lecture. </a:t>
          </a:r>
          <a:endParaRPr lang="he-IL"/>
        </a:p>
      </dgm:t>
    </dgm:pt>
    <dgm:pt modelId="{118A2FDC-0107-46ED-83CE-90710BB18DDA}" type="parTrans" cxnId="{3907C286-624C-4FA6-8E26-AACD92645D74}">
      <dgm:prSet/>
      <dgm:spPr/>
      <dgm:t>
        <a:bodyPr/>
        <a:lstStyle/>
        <a:p>
          <a:pPr rtl="1"/>
          <a:endParaRPr lang="he-IL"/>
        </a:p>
      </dgm:t>
    </dgm:pt>
    <dgm:pt modelId="{E812DE85-255A-4C78-8891-2739BCECE152}" type="sibTrans" cxnId="{3907C286-624C-4FA6-8E26-AACD92645D74}">
      <dgm:prSet/>
      <dgm:spPr/>
      <dgm:t>
        <a:bodyPr/>
        <a:lstStyle/>
        <a:p>
          <a:pPr rtl="1"/>
          <a:endParaRPr lang="he-IL"/>
        </a:p>
      </dgm:t>
    </dgm:pt>
    <dgm:pt modelId="{1A324988-6DAD-4360-ADBB-F8E4A92337E9}" type="pres">
      <dgm:prSet presAssocID="{74D9616E-5615-4506-8861-7FC018B3094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A5D720-1D11-456C-9DFE-7C708C6C8817}" type="pres">
      <dgm:prSet presAssocID="{E889E717-AA02-4851-AF2A-9505B894CF6C}" presName="circ1" presStyleLbl="vennNode1" presStyleIdx="0" presStyleCnt="3"/>
      <dgm:spPr/>
      <dgm:t>
        <a:bodyPr/>
        <a:lstStyle/>
        <a:p>
          <a:endParaRPr lang="en-US"/>
        </a:p>
      </dgm:t>
    </dgm:pt>
    <dgm:pt modelId="{8CB374C2-5E37-43DB-9387-FBB2321924CC}" type="pres">
      <dgm:prSet presAssocID="{E889E717-AA02-4851-AF2A-9505B894CF6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90377D-CE8E-4161-BE23-299B97E386B6}" type="pres">
      <dgm:prSet presAssocID="{470F3EAC-071B-4793-BBEC-A2239D08D61C}" presName="circ2" presStyleLbl="vennNode1" presStyleIdx="1" presStyleCnt="3"/>
      <dgm:spPr/>
      <dgm:t>
        <a:bodyPr/>
        <a:lstStyle/>
        <a:p>
          <a:endParaRPr lang="en-US"/>
        </a:p>
      </dgm:t>
    </dgm:pt>
    <dgm:pt modelId="{793714C9-2034-4BF0-B87D-11F773D396C1}" type="pres">
      <dgm:prSet presAssocID="{470F3EAC-071B-4793-BBEC-A2239D08D61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BC2687-4734-4101-B70C-B55C17A04845}" type="pres">
      <dgm:prSet presAssocID="{58235EC1-2C23-4F88-BD7F-A02AE45AA968}" presName="circ3" presStyleLbl="vennNode1" presStyleIdx="2" presStyleCnt="3"/>
      <dgm:spPr/>
      <dgm:t>
        <a:bodyPr/>
        <a:lstStyle/>
        <a:p>
          <a:endParaRPr lang="en-US"/>
        </a:p>
      </dgm:t>
    </dgm:pt>
    <dgm:pt modelId="{F6B4A3B5-5214-4E6F-8900-E1B9AACAB969}" type="pres">
      <dgm:prSet presAssocID="{58235EC1-2C23-4F88-BD7F-A02AE45AA96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BC3191-D2B0-4294-80CE-69000C559D13}" srcId="{74D9616E-5615-4506-8861-7FC018B30943}" destId="{470F3EAC-071B-4793-BBEC-A2239D08D61C}" srcOrd="1" destOrd="0" parTransId="{F665A26C-52E6-45F6-9959-AFAD1A47146F}" sibTransId="{E8113B25-E8F2-4266-8716-96DAC302FA11}"/>
    <dgm:cxn modelId="{36DB4625-B9C1-48A8-912B-312E3183D38A}" type="presOf" srcId="{E889E717-AA02-4851-AF2A-9505B894CF6C}" destId="{57A5D720-1D11-456C-9DFE-7C708C6C8817}" srcOrd="0" destOrd="0" presId="urn:microsoft.com/office/officeart/2005/8/layout/venn1"/>
    <dgm:cxn modelId="{BD6E3EC4-28AC-4E80-AD49-7C8E47494A6D}" type="presOf" srcId="{58235EC1-2C23-4F88-BD7F-A02AE45AA968}" destId="{F6B4A3B5-5214-4E6F-8900-E1B9AACAB969}" srcOrd="1" destOrd="0" presId="urn:microsoft.com/office/officeart/2005/8/layout/venn1"/>
    <dgm:cxn modelId="{73DBED20-36F4-4F73-B3A5-DE832A6A3A2C}" type="presOf" srcId="{470F3EAC-071B-4793-BBEC-A2239D08D61C}" destId="{3790377D-CE8E-4161-BE23-299B97E386B6}" srcOrd="0" destOrd="0" presId="urn:microsoft.com/office/officeart/2005/8/layout/venn1"/>
    <dgm:cxn modelId="{04745EE6-9A9D-4213-B453-FABA70F0B0E5}" type="presOf" srcId="{74D9616E-5615-4506-8861-7FC018B30943}" destId="{1A324988-6DAD-4360-ADBB-F8E4A92337E9}" srcOrd="0" destOrd="0" presId="urn:microsoft.com/office/officeart/2005/8/layout/venn1"/>
    <dgm:cxn modelId="{3907C286-624C-4FA6-8E26-AACD92645D74}" srcId="{74D9616E-5615-4506-8861-7FC018B30943}" destId="{58235EC1-2C23-4F88-BD7F-A02AE45AA968}" srcOrd="2" destOrd="0" parTransId="{118A2FDC-0107-46ED-83CE-90710BB18DDA}" sibTransId="{E812DE85-255A-4C78-8891-2739BCECE152}"/>
    <dgm:cxn modelId="{E4C0B05C-B4CD-48E1-A884-A53F9F7426D8}" type="presOf" srcId="{58235EC1-2C23-4F88-BD7F-A02AE45AA968}" destId="{34BC2687-4734-4101-B70C-B55C17A04845}" srcOrd="0" destOrd="0" presId="urn:microsoft.com/office/officeart/2005/8/layout/venn1"/>
    <dgm:cxn modelId="{7E4180C5-7B11-4770-8B0C-FA2CB2283738}" type="presOf" srcId="{470F3EAC-071B-4793-BBEC-A2239D08D61C}" destId="{793714C9-2034-4BF0-B87D-11F773D396C1}" srcOrd="1" destOrd="0" presId="urn:microsoft.com/office/officeart/2005/8/layout/venn1"/>
    <dgm:cxn modelId="{ED443795-53E6-4DEC-BA9D-0E89C04969FA}" srcId="{74D9616E-5615-4506-8861-7FC018B30943}" destId="{E889E717-AA02-4851-AF2A-9505B894CF6C}" srcOrd="0" destOrd="0" parTransId="{4A16237C-ECD8-409C-8461-F30EDEADD4AA}" sibTransId="{1DA78344-F5B2-467D-963A-65885E461E03}"/>
    <dgm:cxn modelId="{3D447560-4EAB-4CC4-BFE0-316E7D102630}" type="presOf" srcId="{E889E717-AA02-4851-AF2A-9505B894CF6C}" destId="{8CB374C2-5E37-43DB-9387-FBB2321924CC}" srcOrd="1" destOrd="0" presId="urn:microsoft.com/office/officeart/2005/8/layout/venn1"/>
    <dgm:cxn modelId="{50E7BCD3-D502-4887-918E-BC2E3070FCE2}" type="presParOf" srcId="{1A324988-6DAD-4360-ADBB-F8E4A92337E9}" destId="{57A5D720-1D11-456C-9DFE-7C708C6C8817}" srcOrd="0" destOrd="0" presId="urn:microsoft.com/office/officeart/2005/8/layout/venn1"/>
    <dgm:cxn modelId="{43BD6A0C-871E-4FB9-834E-1FD1E02E46A3}" type="presParOf" srcId="{1A324988-6DAD-4360-ADBB-F8E4A92337E9}" destId="{8CB374C2-5E37-43DB-9387-FBB2321924CC}" srcOrd="1" destOrd="0" presId="urn:microsoft.com/office/officeart/2005/8/layout/venn1"/>
    <dgm:cxn modelId="{E53FB0A0-5F22-4E5C-AD3A-3A4869CAEEC9}" type="presParOf" srcId="{1A324988-6DAD-4360-ADBB-F8E4A92337E9}" destId="{3790377D-CE8E-4161-BE23-299B97E386B6}" srcOrd="2" destOrd="0" presId="urn:microsoft.com/office/officeart/2005/8/layout/venn1"/>
    <dgm:cxn modelId="{4A0D0267-3158-4CA7-9B92-E8AB1CB18F3D}" type="presParOf" srcId="{1A324988-6DAD-4360-ADBB-F8E4A92337E9}" destId="{793714C9-2034-4BF0-B87D-11F773D396C1}" srcOrd="3" destOrd="0" presId="urn:microsoft.com/office/officeart/2005/8/layout/venn1"/>
    <dgm:cxn modelId="{44788D52-7611-4BD9-AF37-F5232D25272D}" type="presParOf" srcId="{1A324988-6DAD-4360-ADBB-F8E4A92337E9}" destId="{34BC2687-4734-4101-B70C-B55C17A04845}" srcOrd="4" destOrd="0" presId="urn:microsoft.com/office/officeart/2005/8/layout/venn1"/>
    <dgm:cxn modelId="{96CA9484-7773-4572-8FB9-21618A661B0D}" type="presParOf" srcId="{1A324988-6DAD-4360-ADBB-F8E4A92337E9}" destId="{F6B4A3B5-5214-4E6F-8900-E1B9AACAB969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55637B-FD63-4576-982B-EE266C3F368B}" type="doc">
      <dgm:prSet loTypeId="urn:microsoft.com/office/officeart/2009/3/layout/SubSte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F120800B-3DCB-4E41-A5AF-69EED249A6E0}">
      <dgm:prSet/>
      <dgm:spPr/>
      <dgm:t>
        <a:bodyPr/>
        <a:lstStyle/>
        <a:p>
          <a:pPr rtl="1"/>
          <a:r>
            <a:rPr lang="en-US" dirty="0"/>
            <a:t>They worked on each exercise with little instruction (autonomy), </a:t>
          </a:r>
          <a:endParaRPr lang="he-IL" dirty="0"/>
        </a:p>
      </dgm:t>
    </dgm:pt>
    <dgm:pt modelId="{2745EA5E-A497-4B66-A91D-DD06C9B26388}" type="parTrans" cxnId="{ACCD3778-2C67-46ED-97E9-58E3528E262C}">
      <dgm:prSet/>
      <dgm:spPr/>
      <dgm:t>
        <a:bodyPr/>
        <a:lstStyle/>
        <a:p>
          <a:pPr rtl="1"/>
          <a:endParaRPr lang="he-IL"/>
        </a:p>
      </dgm:t>
    </dgm:pt>
    <dgm:pt modelId="{4BC86EBB-F0F6-470E-ABD8-87D75227999A}" type="sibTrans" cxnId="{ACCD3778-2C67-46ED-97E9-58E3528E262C}">
      <dgm:prSet/>
      <dgm:spPr/>
      <dgm:t>
        <a:bodyPr/>
        <a:lstStyle/>
        <a:p>
          <a:pPr rtl="1"/>
          <a:endParaRPr lang="he-IL"/>
        </a:p>
      </dgm:t>
    </dgm:pt>
    <dgm:pt modelId="{C3815C66-B00B-4628-AE1B-BA914B8A861F}">
      <dgm:prSet/>
      <dgm:spPr/>
      <dgm:t>
        <a:bodyPr/>
        <a:lstStyle/>
        <a:p>
          <a:pPr rtl="1"/>
          <a:r>
            <a:rPr lang="en-US"/>
            <a:t>They worked in small teams and helped each other to understand the task (relatedness), </a:t>
          </a:r>
          <a:endParaRPr lang="he-IL"/>
        </a:p>
      </dgm:t>
    </dgm:pt>
    <dgm:pt modelId="{12BEAF03-C8FC-4639-8BE0-2D365E176D17}" type="parTrans" cxnId="{A910B7F9-3758-4A1A-8053-B8F63C0BAF7A}">
      <dgm:prSet/>
      <dgm:spPr/>
      <dgm:t>
        <a:bodyPr/>
        <a:lstStyle/>
        <a:p>
          <a:pPr rtl="1"/>
          <a:endParaRPr lang="he-IL"/>
        </a:p>
      </dgm:t>
    </dgm:pt>
    <dgm:pt modelId="{5164B937-8E13-45EE-9AE6-291790461D57}" type="sibTrans" cxnId="{A910B7F9-3758-4A1A-8053-B8F63C0BAF7A}">
      <dgm:prSet/>
      <dgm:spPr/>
      <dgm:t>
        <a:bodyPr/>
        <a:lstStyle/>
        <a:p>
          <a:pPr rtl="1"/>
          <a:endParaRPr lang="he-IL"/>
        </a:p>
      </dgm:t>
    </dgm:pt>
    <dgm:pt modelId="{75862BB0-AA1C-40D6-A5C2-F434EE2D576E}">
      <dgm:prSet/>
      <dgm:spPr/>
      <dgm:t>
        <a:bodyPr/>
        <a:lstStyle/>
        <a:p>
          <a:pPr rtl="1"/>
          <a:r>
            <a:rPr lang="en-US" dirty="0"/>
            <a:t>They dealt with tasks that were more challenging than what they learn during the frontal class (competence).</a:t>
          </a:r>
          <a:endParaRPr lang="he-IL" dirty="0"/>
        </a:p>
      </dgm:t>
    </dgm:pt>
    <dgm:pt modelId="{C0E463AA-CF44-4D20-B1DE-CCD90028B0ED}" type="parTrans" cxnId="{DABD0190-3158-438E-AB67-9A756F3A91A0}">
      <dgm:prSet/>
      <dgm:spPr/>
      <dgm:t>
        <a:bodyPr/>
        <a:lstStyle/>
        <a:p>
          <a:pPr rtl="1"/>
          <a:endParaRPr lang="he-IL"/>
        </a:p>
      </dgm:t>
    </dgm:pt>
    <dgm:pt modelId="{11D1AD5A-6CBF-4254-9AB4-725B66495F02}" type="sibTrans" cxnId="{DABD0190-3158-438E-AB67-9A756F3A91A0}">
      <dgm:prSet/>
      <dgm:spPr/>
      <dgm:t>
        <a:bodyPr/>
        <a:lstStyle/>
        <a:p>
          <a:pPr rtl="1"/>
          <a:endParaRPr lang="he-IL"/>
        </a:p>
      </dgm:t>
    </dgm:pt>
    <dgm:pt modelId="{DF692EE5-CB57-4448-A457-402BBB7846A3}" type="pres">
      <dgm:prSet presAssocID="{AB55637B-FD63-4576-982B-EE266C3F368B}" presName="Name0" presStyleCnt="0">
        <dgm:presLayoutVars>
          <dgm:chMax val="7"/>
          <dgm:dir/>
          <dgm:animOne val="branch"/>
        </dgm:presLayoutVars>
      </dgm:prSet>
      <dgm:spPr/>
      <dgm:t>
        <a:bodyPr/>
        <a:lstStyle/>
        <a:p>
          <a:endParaRPr lang="en-US"/>
        </a:p>
      </dgm:t>
    </dgm:pt>
    <dgm:pt modelId="{E1426671-5D9C-4AB8-AE81-2B657FE484BA}" type="pres">
      <dgm:prSet presAssocID="{F120800B-3DCB-4E41-A5AF-69EED249A6E0}" presName="parTx1" presStyleLbl="node1" presStyleIdx="0" presStyleCnt="3"/>
      <dgm:spPr/>
      <dgm:t>
        <a:bodyPr/>
        <a:lstStyle/>
        <a:p>
          <a:endParaRPr lang="en-US"/>
        </a:p>
      </dgm:t>
    </dgm:pt>
    <dgm:pt modelId="{8EC9EFDF-B38E-4FFE-9C16-553EF9CD1812}" type="pres">
      <dgm:prSet presAssocID="{C3815C66-B00B-4628-AE1B-BA914B8A861F}" presName="parTx2" presStyleLbl="node1" presStyleIdx="1" presStyleCnt="3"/>
      <dgm:spPr/>
      <dgm:t>
        <a:bodyPr/>
        <a:lstStyle/>
        <a:p>
          <a:endParaRPr lang="en-US"/>
        </a:p>
      </dgm:t>
    </dgm:pt>
    <dgm:pt modelId="{036663C1-E093-4B3F-AC43-21870407371E}" type="pres">
      <dgm:prSet presAssocID="{75862BB0-AA1C-40D6-A5C2-F434EE2D576E}" presName="parTx3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720DA020-8647-4BF7-B6E2-84D4CC16CF96}" type="presOf" srcId="{AB55637B-FD63-4576-982B-EE266C3F368B}" destId="{DF692EE5-CB57-4448-A457-402BBB7846A3}" srcOrd="0" destOrd="0" presId="urn:microsoft.com/office/officeart/2009/3/layout/SubStepProcess"/>
    <dgm:cxn modelId="{259CBA38-8355-49D4-A842-CBCC9447F1CB}" type="presOf" srcId="{75862BB0-AA1C-40D6-A5C2-F434EE2D576E}" destId="{036663C1-E093-4B3F-AC43-21870407371E}" srcOrd="0" destOrd="0" presId="urn:microsoft.com/office/officeart/2009/3/layout/SubStepProcess"/>
    <dgm:cxn modelId="{DABD0190-3158-438E-AB67-9A756F3A91A0}" srcId="{AB55637B-FD63-4576-982B-EE266C3F368B}" destId="{75862BB0-AA1C-40D6-A5C2-F434EE2D576E}" srcOrd="2" destOrd="0" parTransId="{C0E463AA-CF44-4D20-B1DE-CCD90028B0ED}" sibTransId="{11D1AD5A-6CBF-4254-9AB4-725B66495F02}"/>
    <dgm:cxn modelId="{6600A44E-B83E-4671-9EA4-D4EE0B45DAC2}" type="presOf" srcId="{F120800B-3DCB-4E41-A5AF-69EED249A6E0}" destId="{E1426671-5D9C-4AB8-AE81-2B657FE484BA}" srcOrd="0" destOrd="0" presId="urn:microsoft.com/office/officeart/2009/3/layout/SubStepProcess"/>
    <dgm:cxn modelId="{ACCD3778-2C67-46ED-97E9-58E3528E262C}" srcId="{AB55637B-FD63-4576-982B-EE266C3F368B}" destId="{F120800B-3DCB-4E41-A5AF-69EED249A6E0}" srcOrd="0" destOrd="0" parTransId="{2745EA5E-A497-4B66-A91D-DD06C9B26388}" sibTransId="{4BC86EBB-F0F6-470E-ABD8-87D75227999A}"/>
    <dgm:cxn modelId="{94BDBDDE-5BE3-43A6-B58C-B6246A65649B}" type="presOf" srcId="{C3815C66-B00B-4628-AE1B-BA914B8A861F}" destId="{8EC9EFDF-B38E-4FFE-9C16-553EF9CD1812}" srcOrd="0" destOrd="0" presId="urn:microsoft.com/office/officeart/2009/3/layout/SubStepProcess"/>
    <dgm:cxn modelId="{A910B7F9-3758-4A1A-8053-B8F63C0BAF7A}" srcId="{AB55637B-FD63-4576-982B-EE266C3F368B}" destId="{C3815C66-B00B-4628-AE1B-BA914B8A861F}" srcOrd="1" destOrd="0" parTransId="{12BEAF03-C8FC-4639-8BE0-2D365E176D17}" sibTransId="{5164B937-8E13-45EE-9AE6-291790461D57}"/>
    <dgm:cxn modelId="{48D1C6BE-E3B9-4E01-8C6C-4D714AAD2667}" type="presParOf" srcId="{DF692EE5-CB57-4448-A457-402BBB7846A3}" destId="{E1426671-5D9C-4AB8-AE81-2B657FE484BA}" srcOrd="0" destOrd="0" presId="urn:microsoft.com/office/officeart/2009/3/layout/SubStepProcess"/>
    <dgm:cxn modelId="{908968A7-E81E-4D61-ABAC-E39381E12B82}" type="presParOf" srcId="{DF692EE5-CB57-4448-A457-402BBB7846A3}" destId="{8EC9EFDF-B38E-4FFE-9C16-553EF9CD1812}" srcOrd="1" destOrd="0" presId="urn:microsoft.com/office/officeart/2009/3/layout/SubStepProcess"/>
    <dgm:cxn modelId="{32BE830E-BB68-4CD0-93C9-FAA0D84AAF85}" type="presParOf" srcId="{DF692EE5-CB57-4448-A457-402BBB7846A3}" destId="{036663C1-E093-4B3F-AC43-21870407371E}" srcOrd="2" destOrd="0" presId="urn:microsoft.com/office/officeart/2009/3/layout/SubSte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5D720-1D11-456C-9DFE-7C708C6C8817}">
      <dsp:nvSpPr>
        <dsp:cNvPr id="0" name=""/>
        <dsp:cNvSpPr/>
      </dsp:nvSpPr>
      <dsp:spPr>
        <a:xfrm>
          <a:off x="2709021" y="53087"/>
          <a:ext cx="2548190" cy="25481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 dirty="0"/>
            <a:t>Students were treated as creators and communicators, responsible for dealing with new and complex problems by teamwork. </a:t>
          </a:r>
          <a:endParaRPr lang="he-IL" sz="1200" kern="1200" dirty="0"/>
        </a:p>
      </dsp:txBody>
      <dsp:txXfrm>
        <a:off x="3048780" y="499020"/>
        <a:ext cx="1868672" cy="1146685"/>
      </dsp:txXfrm>
    </dsp:sp>
    <dsp:sp modelId="{3790377D-CE8E-4161-BE23-299B97E386B6}">
      <dsp:nvSpPr>
        <dsp:cNvPr id="0" name=""/>
        <dsp:cNvSpPr/>
      </dsp:nvSpPr>
      <dsp:spPr>
        <a:xfrm>
          <a:off x="3628493" y="1645706"/>
          <a:ext cx="2548190" cy="25481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/>
            <a:t>Students were also collaborators, as they changed teams each class. </a:t>
          </a:r>
          <a:endParaRPr lang="he-IL" sz="1200" kern="1200"/>
        </a:p>
      </dsp:txBody>
      <dsp:txXfrm>
        <a:off x="4407815" y="2303988"/>
        <a:ext cx="1528914" cy="1401504"/>
      </dsp:txXfrm>
    </dsp:sp>
    <dsp:sp modelId="{34BC2687-4734-4101-B70C-B55C17A04845}">
      <dsp:nvSpPr>
        <dsp:cNvPr id="0" name=""/>
        <dsp:cNvSpPr/>
      </dsp:nvSpPr>
      <dsp:spPr>
        <a:xfrm>
          <a:off x="1789549" y="1645706"/>
          <a:ext cx="2548190" cy="254819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i="0" kern="1200"/>
            <a:t>Students were critical thinkers, as we asked them to refer to other students’ work from the previous lecture. </a:t>
          </a:r>
          <a:endParaRPr lang="he-IL" sz="1200" kern="1200"/>
        </a:p>
      </dsp:txBody>
      <dsp:txXfrm>
        <a:off x="2029504" y="2303988"/>
        <a:ext cx="1528914" cy="1401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26671-5D9C-4AB8-AE81-2B657FE484BA}">
      <dsp:nvSpPr>
        <dsp:cNvPr id="0" name=""/>
        <dsp:cNvSpPr/>
      </dsp:nvSpPr>
      <dsp:spPr>
        <a:xfrm>
          <a:off x="3410" y="853231"/>
          <a:ext cx="2325984" cy="23259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They worked on each exercise with little instruction (autonomy), </a:t>
          </a:r>
          <a:endParaRPr lang="he-IL" sz="1500" kern="1200" dirty="0"/>
        </a:p>
      </dsp:txBody>
      <dsp:txXfrm>
        <a:off x="344042" y="1193863"/>
        <a:ext cx="1644720" cy="1644720"/>
      </dsp:txXfrm>
    </dsp:sp>
    <dsp:sp modelId="{8EC9EFDF-B38E-4FFE-9C16-553EF9CD1812}">
      <dsp:nvSpPr>
        <dsp:cNvPr id="0" name=""/>
        <dsp:cNvSpPr/>
      </dsp:nvSpPr>
      <dsp:spPr>
        <a:xfrm>
          <a:off x="2329395" y="853231"/>
          <a:ext cx="2325984" cy="23259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They worked in small teams and helped each other to understand the task (relatedness), </a:t>
          </a:r>
          <a:endParaRPr lang="he-IL" sz="1500" kern="1200"/>
        </a:p>
      </dsp:txBody>
      <dsp:txXfrm>
        <a:off x="2670027" y="1193863"/>
        <a:ext cx="1644720" cy="1644720"/>
      </dsp:txXfrm>
    </dsp:sp>
    <dsp:sp modelId="{036663C1-E093-4B3F-AC43-21870407371E}">
      <dsp:nvSpPr>
        <dsp:cNvPr id="0" name=""/>
        <dsp:cNvSpPr/>
      </dsp:nvSpPr>
      <dsp:spPr>
        <a:xfrm>
          <a:off x="4655380" y="853231"/>
          <a:ext cx="2325984" cy="23259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They dealt with tasks that were more challenging than what they learn during the frontal class (competence).</a:t>
          </a:r>
          <a:endParaRPr lang="he-IL" sz="1500" kern="1200" dirty="0"/>
        </a:p>
      </dsp:txBody>
      <dsp:txXfrm>
        <a:off x="4996012" y="1193863"/>
        <a:ext cx="1644720" cy="1644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ubStepProcess">
  <dgm:title val=""/>
  <dgm:desc val=""/>
  <dgm:catLst>
    <dgm:cat type="process" pri="122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61" srcId="1" destId="11" srcOrd="0" destOrd="0"/>
        <dgm:cxn modelId="62" srcId="1" destId="12" srcOrd="1" destOrd="0"/>
        <dgm:cxn modelId="7" srcId="0" destId="2" srcOrd="0" destOrd="0"/>
        <dgm:cxn modelId="8" srcId="0" destId="3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8" srcId="0" destId="1" srcOrd="0" destOrd="0"/>
        <dgm:cxn modelId="81" srcId="1" destId="11" srcOrd="0" destOrd="0"/>
        <dgm:cxn modelId="82" srcId="1" destId="12" srcOrd="1" destOrd="0"/>
        <dgm:cxn modelId="9" srcId="0" destId="2" srcOrd="0" destOrd="0"/>
        <dgm:cxn modelId="10" srcId="0" destId="3" srcOrd="0" destOrd="0"/>
        <dgm:cxn modelId="11" srcId="0" destId="4" srcOrd="0" destOrd="0"/>
      </dgm:cxnLst>
      <dgm:bg/>
      <dgm:whole/>
    </dgm:dataModel>
  </dgm:clrData>
  <dgm:layoutNode name="Name0">
    <dgm:varLst>
      <dgm:chMax val="7"/>
      <dgm:dir/>
      <dgm:animOne val="branch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Tx1" refType="w"/>
      <dgm:constr type="w" for="ch" forName="chLin1" refType="w" refFor="ch" refForName="parTx1" fact="1.38"/>
      <dgm:constr type="h" for="ch" forName="chLin1" refType="h"/>
      <dgm:constr type="w" for="ch" forName="spPre1" refType="w" fact="0.27"/>
      <dgm:constr type="w" for="ch" forName="spPost1" refType="w" fact="0.27"/>
      <dgm:constr type="h" for="ch" forName="spPre1" refType="h"/>
      <dgm:constr type="h" for="ch" forName="spPost1" refType="h"/>
      <dgm:constr type="primFontSz" for="ch" forName="parTx1" val="65"/>
      <dgm:constr type="primFontSz" for="des" forName="desTx1" refType="primFontSz" refFor="ch" refForName="parTx1" fact="0.78"/>
      <dgm:constr type="primFontSz" for="des" forName="desTx1" op="equ"/>
      <dgm:constr type="w" for="ch" forName="parTx2" refType="w"/>
      <dgm:constr type="w" for="ch" forName="chLin2" refType="w" refFor="ch" refForName="parTx2" fact="1.38"/>
      <dgm:constr type="h" for="ch" forName="chLin2" refType="h"/>
      <dgm:constr type="w" for="ch" forName="spPre2" refType="w" fact="0.54"/>
      <dgm:constr type="w" for="ch" forName="spPost2" refType="w" fact="0.54"/>
      <dgm:constr type="h" for="ch" forName="spPre2" refType="h"/>
      <dgm:constr type="h" for="ch" forName="spPost2" refType="h"/>
      <dgm:constr type="primFontSz" for="ch" forName="parTx2" refType="primFontSz" refFor="ch" refForName="parTx1" op="equ"/>
      <dgm:constr type="primFontSz" for="des" forName="desTx2" refType="primFontSz" refFor="des" refForName="desTx1" op="equ"/>
      <dgm:constr type="w" for="ch" forName="parTx3" refType="w"/>
      <dgm:constr type="w" for="ch" forName="chLin3" refType="w" refFor="ch" refForName="parTx3" fact="1.38"/>
      <dgm:constr type="h" for="ch" forName="chLin3" refType="h"/>
      <dgm:constr type="w" for="ch" forName="spPre3" refType="w" fact="0.54"/>
      <dgm:constr type="w" for="ch" forName="spPost3" refType="w" fact="0.54"/>
      <dgm:constr type="h" for="ch" forName="spPre3" refType="h"/>
      <dgm:constr type="h" for="ch" forName="spPost3" refType="h"/>
      <dgm:constr type="primFontSz" for="ch" forName="parTx3" refType="primFontSz" refFor="ch" refForName="parTx1" op="equ"/>
      <dgm:constr type="primFontSz" for="des" forName="desTx3" refType="primFontSz" refFor="des" refForName="desTx1" op="equ"/>
      <dgm:constr type="w" for="ch" forName="parTx4" refType="w"/>
      <dgm:constr type="w" for="ch" forName="chLin4" refType="w" refFor="ch" refForName="parTx4" fact="1.38"/>
      <dgm:constr type="h" for="ch" forName="chLin4" refType="h"/>
      <dgm:constr type="w" for="ch" forName="spPre4" refType="w" fact="0.54"/>
      <dgm:constr type="w" for="ch" forName="spPost4" refType="w" fact="0.54"/>
      <dgm:constr type="h" for="ch" forName="spPre4" refType="h"/>
      <dgm:constr type="h" for="ch" forName="spPost4" refType="h"/>
      <dgm:constr type="primFontSz" for="ch" forName="parTx4" refType="primFontSz" refFor="ch" refForName="parTx1" op="equ"/>
      <dgm:constr type="primFontSz" for="des" forName="desTx4" refType="primFontSz" refFor="des" refForName="desTx1" op="equ"/>
      <dgm:constr type="w" for="ch" forName="parTx5" refType="w"/>
      <dgm:constr type="w" for="ch" forName="chLin5" refType="w" refFor="ch" refForName="parTx5" fact="1.38"/>
      <dgm:constr type="h" for="ch" forName="chLin5" refType="h"/>
      <dgm:constr type="w" for="ch" forName="spPre5" refType="w" fact="0.54"/>
      <dgm:constr type="w" for="ch" forName="spPost5" refType="w" fact="0.54"/>
      <dgm:constr type="h" for="ch" forName="spPre5" refType="h"/>
      <dgm:constr type="h" for="ch" forName="spPost5" refType="h"/>
      <dgm:constr type="primFontSz" for="ch" forName="parTx5" refType="primFontSz" refFor="ch" refForName="parTx1" op="equ"/>
      <dgm:constr type="primFontSz" for="des" forName="desTx5" refType="primFontSz" refFor="des" refForName="desTx1" op="equ"/>
      <dgm:constr type="w" for="ch" forName="parTx6" refType="w"/>
      <dgm:constr type="w" for="ch" forName="chLin6" refType="w" refFor="ch" refForName="parTx6" fact="1.38"/>
      <dgm:constr type="h" for="ch" forName="chLin6" refType="h"/>
      <dgm:constr type="w" for="ch" forName="spPre6" refType="w" fact="0.54"/>
      <dgm:constr type="w" for="ch" forName="spPost6" refType="w" fact="0.54"/>
      <dgm:constr type="h" for="ch" forName="spPre6" refType="h"/>
      <dgm:constr type="h" for="ch" forName="spPost6" refType="h"/>
      <dgm:constr type="primFontSz" for="ch" forName="parTx6" refType="primFontSz" refFor="ch" refForName="parTx1" op="equ"/>
      <dgm:constr type="primFontSz" for="des" forName="desTx6" refType="primFontSz" refFor="des" refForName="desTx1" op="equ"/>
      <dgm:constr type="w" for="ch" forName="parTx7" refType="w"/>
      <dgm:constr type="w" for="ch" forName="chLin7" refType="w" refFor="ch" refForName="parTx7" fact="1.38"/>
      <dgm:constr type="h" for="ch" forName="chLin7" refType="h"/>
      <dgm:constr type="w" for="ch" forName="spPre7" refType="w" fact="0.54"/>
      <dgm:constr type="w" for="ch" forName="spPost7" refType="w" fact="0.54"/>
      <dgm:constr type="h" for="ch" forName="spPre7" refType="h"/>
      <dgm:constr type="h" for="ch" forName="spPost7" refType="h"/>
      <dgm:constr type="primFontSz" for="ch" forName="parTx7" refType="primFontSz" refFor="ch" refForName="parTx1" op="equ"/>
      <dgm:constr type="primFontSz" for="des" forName="desTx7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parTx1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">
            <dgm:if name="Name8" axis="ch" ptType="node" func="cnt" op="gte" val="1">
              <dgm:layoutNode name="spPre1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1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1" refType="w" fact="0.77"/>
                  <dgm:constr type="w" for="ch" forName="top1" refType="w" refFor="ch" refForName="txAndLines1" fact="0.78"/>
                </dgm:constrLst>
                <dgm:forEach name="Name9" axis="ch">
                  <dgm:forEach name="Name10" axis="self" ptType="parTrans">
                    <dgm:layoutNode name="Name11" styleLbl="parChTrans1D1">
                      <dgm:choose name="Name12">
                        <dgm:if name="Name1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1"/>
                          </dgm:alg>
                        </dgm:if>
                        <dgm:else name="Name1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1"/>
                            <dgm:param type="dstNode" val="anchor1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" axis="self" ptType="node">
                    <dgm:choose name="Name16">
                      <dgm:if name="Name17" axis="par ch" ptType="node node" func="cnt" op="equ" val="1">
                        <dgm:layoutNode name="top1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"/>
                    </dgm:choose>
                    <dgm:layoutNode name="txAndLines1">
                      <dgm:choose name="Name19">
                        <dgm:if name="Name20" func="var" arg="dir" op="equ" val="norm">
                          <dgm:alg type="lin"/>
                        </dgm:if>
                        <dgm:else name="Name2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22">
                        <dgm:if name="Name23" axis="root ch" ptType="all node" func="cnt" op="gte" val="2">
                          <dgm:constrLst>
                            <dgm:constr type="w" for="ch" forName="anchor1" refType="w"/>
                            <dgm:constr type="w" for="ch" forName="backup1" refType="w" fact="-1"/>
                            <dgm:constr type="w" for="ch" forName="preLine1" refType="w" fact="0.11"/>
                            <dgm:constr type="w" for="ch" forName="desTx1" refType="w" fact="0.78"/>
                            <dgm:constr type="w" for="ch" forName="postLine1" refType="w" fact="0.11"/>
                          </dgm:constrLst>
                        </dgm:if>
                        <dgm:else name="Name24">
                          <dgm:constrLst>
                            <dgm:constr type="w" for="ch" forName="anchor1" refType="w" fact="0.89"/>
                            <dgm:constr type="w" for="ch" forName="backup1" refType="w" fact="-0.89"/>
                            <dgm:constr type="w" for="ch" forName="preLine1" refType="w" fact="0.11"/>
                            <dgm:constr type="w" for="ch" forName="desTx1" refType="w" fact="0.78"/>
                          </dgm:constrLst>
                        </dgm:else>
                      </dgm:choose>
                      <dgm:layoutNode name="anchor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1" moveWith="desTx1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1" styleLbl="parChTrans1D1" moveWith="desTx1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1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25">
                        <dgm:if name="Name26" axis="root ch" ptType="all node" func="cnt" op="gte" val="2">
                          <dgm:layoutNode name="postLine1" styleLbl="parChTrans1D1" moveWith="desTx1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27"/>
                      </dgm:choose>
                    </dgm:layoutNode>
                  </dgm:forEach>
                  <dgm:choose name="Name28">
                    <dgm:if name="Name29" axis="root ch" ptType="all node" func="cnt" op="gte" val="2">
                      <dgm:forEach name="Name30" axis="self" ptType="parTrans">
                        <dgm:layoutNode name="Name31" styleLbl="parChTrans1D1">
                          <dgm:choose name="Name32">
                            <dgm:if name="Name3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2"/>
                                <dgm:param type="endSty" val="noArr"/>
                                <dgm:param type="dstNode" val="anchor1"/>
                              </dgm:alg>
                            </dgm:if>
                            <dgm:else name="Name3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2"/>
                                <dgm:param type="dstNode" val="anchor1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35"/>
                  </dgm:choose>
                </dgm:forEach>
              </dgm:layoutNode>
              <dgm:choose name="Name36">
                <dgm:if name="Name37" axis="root ch" ptType="all node" func="cnt" op="gte" val="2">
                  <dgm:layoutNode name="spPost1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38"/>
              </dgm:choose>
            </dgm:if>
            <dgm:else name="Name39"/>
          </dgm:choose>
        </dgm:if>
        <dgm:if name="Name40" axis="self" ptType="node" func="pos" op="equ" val="2">
          <dgm:layoutNode name="parTx2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41">
            <dgm:if name="Name42" axis="ch" ptType="node" func="cnt" op="gte" val="1">
              <dgm:layoutNode name="spPre2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2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2" refType="w" fact="0.77"/>
                  <dgm:constr type="w" for="ch" forName="top2" refType="w" refFor="ch" refForName="txAndLines2" fact="0.78"/>
                </dgm:constrLst>
                <dgm:forEach name="Name43" axis="ch">
                  <dgm:forEach name="Name44" axis="self" ptType="parTrans">
                    <dgm:layoutNode name="Name45" styleLbl="parChTrans1D1">
                      <dgm:choose name="Name46">
                        <dgm:if name="Name4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2"/>
                          </dgm:alg>
                        </dgm:if>
                        <dgm:else name="Name4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2"/>
                            <dgm:param type="dstNode" val="anchor2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49" axis="self" ptType="node">
                    <dgm:choose name="Name50">
                      <dgm:if name="Name51" axis="par ch" ptType="node node" func="cnt" op="equ" val="1">
                        <dgm:layoutNode name="top2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52"/>
                    </dgm:choose>
                    <dgm:layoutNode name="txAndLines2">
                      <dgm:choose name="Name53">
                        <dgm:if name="Name54" func="var" arg="dir" op="equ" val="norm">
                          <dgm:alg type="lin"/>
                        </dgm:if>
                        <dgm:else name="Name5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56">
                        <dgm:if name="Name57" axis="root ch" ptType="all node" func="cnt" op="gte" val="3">
                          <dgm:constrLst>
                            <dgm:constr type="w" for="ch" forName="anchor2" refType="w"/>
                            <dgm:constr type="w" for="ch" forName="backup2" refType="w" fact="-1"/>
                            <dgm:constr type="w" for="ch" forName="preLine2" refType="w" fact="0.11"/>
                            <dgm:constr type="w" for="ch" forName="desTx2" refType="w" fact="0.78"/>
                            <dgm:constr type="w" for="ch" forName="postLine2" refType="w" fact="0.11"/>
                          </dgm:constrLst>
                        </dgm:if>
                        <dgm:else name="Name58">
                          <dgm:constrLst>
                            <dgm:constr type="w" for="ch" forName="anchor2" refType="w" fact="0.89"/>
                            <dgm:constr type="w" for="ch" forName="backup2" refType="w" fact="-0.89"/>
                            <dgm:constr type="w" for="ch" forName="preLine2" refType="w" fact="0.11"/>
                            <dgm:constr type="w" for="ch" forName="desTx2" refType="w" fact="0.78"/>
                          </dgm:constrLst>
                        </dgm:else>
                      </dgm:choose>
                      <dgm:layoutNode name="anchor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2" moveWith="desTx2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2" styleLbl="parChTrans1D1" moveWith="desTx2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2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59">
                        <dgm:if name="Name60" axis="root ch" ptType="all node" func="cnt" op="gte" val="3">
                          <dgm:layoutNode name="postLine2" styleLbl="parChTrans1D1" moveWith="desTx2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61"/>
                      </dgm:choose>
                    </dgm:layoutNode>
                  </dgm:forEach>
                  <dgm:choose name="Name62">
                    <dgm:if name="Name63" axis="root ch" ptType="all node" func="cnt" op="gte" val="3">
                      <dgm:forEach name="Name64" axis="self" ptType="parTrans">
                        <dgm:layoutNode name="Name65" styleLbl="parChTrans1D1">
                          <dgm:choose name="Name66">
                            <dgm:if name="Name67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3"/>
                                <dgm:param type="endSty" val="noArr"/>
                                <dgm:param type="dstNode" val="anchor2"/>
                              </dgm:alg>
                            </dgm:if>
                            <dgm:else name="Name68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3"/>
                                <dgm:param type="dstNode" val="anchor2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69"/>
                  </dgm:choose>
                </dgm:forEach>
              </dgm:layoutNode>
              <dgm:choose name="Name70">
                <dgm:if name="Name71" axis="root ch" ptType="all node" func="cnt" op="gte" val="3">
                  <dgm:layoutNode name="spPost2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72"/>
              </dgm:choose>
            </dgm:if>
            <dgm:else name="Name73"/>
          </dgm:choose>
        </dgm:if>
        <dgm:if name="Name74" axis="self" ptType="node" func="pos" op="equ" val="3">
          <dgm:layoutNode name="parTx3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75">
            <dgm:if name="Name76" axis="ch" ptType="node" func="cnt" op="gte" val="1">
              <dgm:layoutNode name="spPre3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3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3" refType="w" fact="0.77"/>
                  <dgm:constr type="w" for="ch" forName="top3" refType="w" refFor="ch" refForName="txAndLines3" fact="0.78"/>
                </dgm:constrLst>
                <dgm:forEach name="Name77" axis="ch">
                  <dgm:forEach name="Name78" axis="self" ptType="parTrans">
                    <dgm:layoutNode name="Name79" styleLbl="parChTrans1D1">
                      <dgm:choose name="Name80">
                        <dgm:if name="Name81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3"/>
                          </dgm:alg>
                        </dgm:if>
                        <dgm:else name="Name82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3"/>
                            <dgm:param type="dstNode" val="anchor3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83" axis="self" ptType="node">
                    <dgm:choose name="Name84">
                      <dgm:if name="Name85" axis="par ch" ptType="node node" func="cnt" op="equ" val="1">
                        <dgm:layoutNode name="top3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86"/>
                    </dgm:choose>
                    <dgm:layoutNode name="txAndLines3">
                      <dgm:choose name="Name87">
                        <dgm:if name="Name88" func="var" arg="dir" op="equ" val="norm">
                          <dgm:alg type="lin"/>
                        </dgm:if>
                        <dgm:else name="Name89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90">
                        <dgm:if name="Name91" axis="root ch" ptType="all node" func="cnt" op="gte" val="4">
                          <dgm:constrLst>
                            <dgm:constr type="w" for="ch" forName="anchor3" refType="w"/>
                            <dgm:constr type="w" for="ch" forName="backup3" refType="w" fact="-1"/>
                            <dgm:constr type="w" for="ch" forName="preLine3" refType="w" fact="0.11"/>
                            <dgm:constr type="w" for="ch" forName="desTx3" refType="w" fact="0.78"/>
                            <dgm:constr type="w" for="ch" forName="postLine3" refType="w" fact="0.11"/>
                          </dgm:constrLst>
                        </dgm:if>
                        <dgm:else name="Name92">
                          <dgm:constrLst>
                            <dgm:constr type="w" for="ch" forName="anchor3" refType="w" fact="0.89"/>
                            <dgm:constr type="w" for="ch" forName="backup3" refType="w" fact="-0.89"/>
                            <dgm:constr type="w" for="ch" forName="preLine3" refType="w" fact="0.11"/>
                            <dgm:constr type="w" for="ch" forName="desTx3" refType="w" fact="0.78"/>
                          </dgm:constrLst>
                        </dgm:else>
                      </dgm:choose>
                      <dgm:layoutNode name="anchor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3" moveWith="desTx3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3" styleLbl="parChTrans1D1" moveWith="desTx3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3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93">
                        <dgm:if name="Name94" axis="root ch" ptType="all node" func="cnt" op="gte" val="4">
                          <dgm:layoutNode name="postLine3" styleLbl="parChTrans1D1" moveWith="desTx3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95"/>
                      </dgm:choose>
                    </dgm:layoutNode>
                  </dgm:forEach>
                  <dgm:choose name="Name96">
                    <dgm:if name="Name97" axis="root ch" ptType="all node" func="cnt" op="gte" val="4">
                      <dgm:forEach name="Name98" axis="self" ptType="parTrans">
                        <dgm:layoutNode name="Name99" styleLbl="parChTrans1D1">
                          <dgm:choose name="Name100">
                            <dgm:if name="Name101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4"/>
                                <dgm:param type="endSty" val="noArr"/>
                                <dgm:param type="dstNode" val="anchor3"/>
                              </dgm:alg>
                            </dgm:if>
                            <dgm:else name="Name102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4"/>
                                <dgm:param type="dstNode" val="anchor3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03"/>
                  </dgm:choose>
                </dgm:forEach>
              </dgm:layoutNode>
              <dgm:choose name="Name104">
                <dgm:if name="Name105" axis="root ch" ptType="all node" func="cnt" op="gte" val="4">
                  <dgm:layoutNode name="spPost3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06"/>
              </dgm:choose>
            </dgm:if>
            <dgm:else name="Name107"/>
          </dgm:choose>
        </dgm:if>
        <dgm:if name="Name108" axis="self" ptType="node" func="pos" op="equ" val="4">
          <dgm:layoutNode name="parTx4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09">
            <dgm:if name="Name110" axis="ch" ptType="node" func="cnt" op="gte" val="1">
              <dgm:layoutNode name="spPre4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4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4" refType="w" fact="0.77"/>
                  <dgm:constr type="w" for="ch" forName="top4" refType="w" refFor="ch" refForName="txAndLines4" fact="0.78"/>
                </dgm:constrLst>
                <dgm:forEach name="Name111" axis="ch">
                  <dgm:forEach name="Name112" axis="self" ptType="parTrans">
                    <dgm:layoutNode name="Name113" styleLbl="parChTrans1D1">
                      <dgm:choose name="Name114">
                        <dgm:if name="Name115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4"/>
                          </dgm:alg>
                        </dgm:if>
                        <dgm:else name="Name116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4"/>
                            <dgm:param type="dstNode" val="anchor4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17" axis="self" ptType="node">
                    <dgm:choose name="Name118">
                      <dgm:if name="Name119" axis="par ch" ptType="node node" func="cnt" op="equ" val="1">
                        <dgm:layoutNode name="top4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20"/>
                    </dgm:choose>
                    <dgm:layoutNode name="txAndLines4">
                      <dgm:choose name="Name121">
                        <dgm:if name="Name122" func="var" arg="dir" op="equ" val="norm">
                          <dgm:alg type="lin"/>
                        </dgm:if>
                        <dgm:else name="Name123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24">
                        <dgm:if name="Name125" axis="root ch" ptType="all node" func="cnt" op="gte" val="5">
                          <dgm:constrLst>
                            <dgm:constr type="w" for="ch" forName="anchor4" refType="w"/>
                            <dgm:constr type="w" for="ch" forName="backup4" refType="w" fact="-1"/>
                            <dgm:constr type="w" for="ch" forName="preLine4" refType="w" fact="0.11"/>
                            <dgm:constr type="w" for="ch" forName="desTx4" refType="w" fact="0.78"/>
                            <dgm:constr type="w" for="ch" forName="postLine4" refType="w" fact="0.11"/>
                          </dgm:constrLst>
                        </dgm:if>
                        <dgm:else name="Name126">
                          <dgm:constrLst>
                            <dgm:constr type="w" for="ch" forName="anchor4" refType="w" fact="0.89"/>
                            <dgm:constr type="w" for="ch" forName="backup4" refType="w" fact="-0.89"/>
                            <dgm:constr type="w" for="ch" forName="preLine4" refType="w" fact="0.11"/>
                            <dgm:constr type="w" for="ch" forName="desTx4" refType="w" fact="0.78"/>
                          </dgm:constrLst>
                        </dgm:else>
                      </dgm:choose>
                      <dgm:layoutNode name="anchor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4" moveWith="desTx4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4" styleLbl="parChTrans1D1" moveWith="desTx4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4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27">
                        <dgm:if name="Name128" axis="root ch" ptType="all node" func="cnt" op="gte" val="5">
                          <dgm:layoutNode name="postLine4" styleLbl="parChTrans1D1" moveWith="desTx4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29"/>
                      </dgm:choose>
                    </dgm:layoutNode>
                  </dgm:forEach>
                  <dgm:choose name="Name130">
                    <dgm:if name="Name131" axis="root ch" ptType="all node" func="cnt" op="gte" val="5">
                      <dgm:forEach name="Name132" axis="self" ptType="parTrans">
                        <dgm:layoutNode name="Name133" styleLbl="parChTrans1D1">
                          <dgm:choose name="Name134">
                            <dgm:if name="Name135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5"/>
                                <dgm:param type="endSty" val="noArr"/>
                                <dgm:param type="dstNode" val="anchor4"/>
                              </dgm:alg>
                            </dgm:if>
                            <dgm:else name="Name136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5"/>
                                <dgm:param type="dstNode" val="anchor4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37"/>
                  </dgm:choose>
                </dgm:forEach>
              </dgm:layoutNode>
              <dgm:choose name="Name138">
                <dgm:if name="Name139" axis="root ch" ptType="all node" func="cnt" op="gte" val="5">
                  <dgm:layoutNode name="spPost4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40"/>
              </dgm:choose>
            </dgm:if>
            <dgm:else name="Name141"/>
          </dgm:choose>
        </dgm:if>
        <dgm:if name="Name142" axis="self" ptType="node" func="pos" op="equ" val="5">
          <dgm:layoutNode name="parTx5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43">
            <dgm:if name="Name144" axis="ch" ptType="node" func="cnt" op="gte" val="1">
              <dgm:layoutNode name="spPre5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5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5" refType="w" fact="0.77"/>
                  <dgm:constr type="w" for="ch" forName="top5" refType="w" refFor="ch" refForName="txAndLines5" fact="0.78"/>
                </dgm:constrLst>
                <dgm:forEach name="Name145" axis="ch">
                  <dgm:forEach name="Name146" axis="self" ptType="parTrans">
                    <dgm:layoutNode name="Name147" styleLbl="parChTrans1D1">
                      <dgm:choose name="Name148">
                        <dgm:if name="Name149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5"/>
                          </dgm:alg>
                        </dgm:if>
                        <dgm:else name="Name150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5"/>
                            <dgm:param type="dstNode" val="anchor5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51" axis="self" ptType="node">
                    <dgm:choose name="Name152">
                      <dgm:if name="Name153" axis="par ch" ptType="node node" func="cnt" op="equ" val="1">
                        <dgm:layoutNode name="top5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54"/>
                    </dgm:choose>
                    <dgm:layoutNode name="txAndLines5">
                      <dgm:choose name="Name155">
                        <dgm:if name="Name156" func="var" arg="dir" op="equ" val="norm">
                          <dgm:alg type="lin"/>
                        </dgm:if>
                        <dgm:else name="Name157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58">
                        <dgm:if name="Name159" axis="root ch" ptType="all node" func="cnt" op="gte" val="6">
                          <dgm:constrLst>
                            <dgm:constr type="w" for="ch" forName="anchor5" refType="w"/>
                            <dgm:constr type="w" for="ch" forName="backup5" refType="w" fact="-1"/>
                            <dgm:constr type="w" for="ch" forName="preLine5" refType="w" fact="0.11"/>
                            <dgm:constr type="w" for="ch" forName="desTx5" refType="w" fact="0.78"/>
                            <dgm:constr type="w" for="ch" forName="postLine5" refType="w" fact="0.11"/>
                          </dgm:constrLst>
                        </dgm:if>
                        <dgm:else name="Name160">
                          <dgm:constrLst>
                            <dgm:constr type="w" for="ch" forName="anchor5" refType="w" fact="0.89"/>
                            <dgm:constr type="w" for="ch" forName="backup5" refType="w" fact="-0.89"/>
                            <dgm:constr type="w" for="ch" forName="preLine5" refType="w" fact="0.11"/>
                            <dgm:constr type="w" for="ch" forName="desTx5" refType="w" fact="0.78"/>
                          </dgm:constrLst>
                        </dgm:else>
                      </dgm:choose>
                      <dgm:layoutNode name="anchor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5" moveWith="desTx5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5" styleLbl="parChTrans1D1" moveWith="desTx5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5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61">
                        <dgm:if name="Name162" axis="root ch" ptType="all node" func="cnt" op="gte" val="6">
                          <dgm:layoutNode name="postLine5" styleLbl="parChTrans1D1" moveWith="desTx5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63"/>
                      </dgm:choose>
                    </dgm:layoutNode>
                  </dgm:forEach>
                  <dgm:choose name="Name164">
                    <dgm:if name="Name165" axis="root ch" ptType="all node" func="cnt" op="gte" val="6">
                      <dgm:forEach name="Name166" axis="self" ptType="parTrans">
                        <dgm:layoutNode name="Name167" styleLbl="parChTrans1D1">
                          <dgm:choose name="Name168">
                            <dgm:if name="Name169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6"/>
                                <dgm:param type="endSty" val="noArr"/>
                                <dgm:param type="dstNode" val="anchor5"/>
                              </dgm:alg>
                            </dgm:if>
                            <dgm:else name="Name170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6"/>
                                <dgm:param type="dstNode" val="anchor5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171"/>
                  </dgm:choose>
                </dgm:forEach>
              </dgm:layoutNode>
              <dgm:choose name="Name172">
                <dgm:if name="Name173" axis="root ch" ptType="all node" func="cnt" op="gte" val="6">
                  <dgm:layoutNode name="spPost5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174"/>
              </dgm:choose>
            </dgm:if>
            <dgm:else name="Name175"/>
          </dgm:choose>
        </dgm:if>
        <dgm:if name="Name176" axis="self" ptType="node" func="pos" op="equ" val="6">
          <dgm:layoutNode name="parTx6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177">
            <dgm:if name="Name178" axis="ch" ptType="node" func="cnt" op="gte" val="1">
              <dgm:layoutNode name="spPre6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6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6" refType="w" fact="0.77"/>
                  <dgm:constr type="w" for="ch" forName="top6" refType="w" refFor="ch" refForName="txAndLines6" fact="0.78"/>
                </dgm:constrLst>
                <dgm:forEach name="Name179" axis="ch">
                  <dgm:forEach name="Name180" axis="self" ptType="parTrans">
                    <dgm:layoutNode name="Name181" styleLbl="parChTrans1D1">
                      <dgm:choose name="Name182">
                        <dgm:if name="Name183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6"/>
                          </dgm:alg>
                        </dgm:if>
                        <dgm:else name="Name184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6"/>
                            <dgm:param type="dstNode" val="anchor6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185" axis="self" ptType="node">
                    <dgm:choose name="Name186">
                      <dgm:if name="Name187" axis="par ch" ptType="node node" func="cnt" op="equ" val="1">
                        <dgm:layoutNode name="top6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188"/>
                    </dgm:choose>
                    <dgm:layoutNode name="txAndLines6">
                      <dgm:choose name="Name189">
                        <dgm:if name="Name190" func="var" arg="dir" op="equ" val="norm">
                          <dgm:alg type="lin"/>
                        </dgm:if>
                        <dgm:else name="Name191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hoose name="Name192">
                        <dgm:if name="Name193" axis="root ch" ptType="all node" func="cnt" op="gte" val="7">
                          <dgm:constrLst>
                            <dgm:constr type="w" for="ch" forName="anchor6" refType="w"/>
                            <dgm:constr type="w" for="ch" forName="backup6" refType="w" fact="-1"/>
                            <dgm:constr type="w" for="ch" forName="preLine6" refType="w" fact="0.11"/>
                            <dgm:constr type="w" for="ch" forName="desTx6" refType="w" fact="0.78"/>
                            <dgm:constr type="w" for="ch" forName="postLine6" refType="w" fact="0.11"/>
                          </dgm:constrLst>
                        </dgm:if>
                        <dgm:else name="Name194">
                          <dgm:constrLst>
                            <dgm:constr type="w" for="ch" forName="anchor6" refType="w" fact="0.89"/>
                            <dgm:constr type="w" for="ch" forName="backup6" refType="w" fact="-0.89"/>
                            <dgm:constr type="w" for="ch" forName="preLine6" refType="w" fact="0.11"/>
                            <dgm:constr type="w" for="ch" forName="desTx6" refType="w" fact="0.78"/>
                          </dgm:constrLst>
                        </dgm:else>
                      </dgm:choose>
                      <dgm:layoutNode name="anchor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6" moveWith="desTx6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6" styleLbl="parChTrans1D1" moveWith="desTx6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6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  <dgm:choose name="Name195">
                        <dgm:if name="Name196" axis="root ch" ptType="all node" func="cnt" op="gte" val="7">
                          <dgm:layoutNode name="postLine6" styleLbl="parChTrans1D1" moveWith="desTx6">
                            <dgm:alg type="sp"/>
                            <dgm:shape xmlns:r="http://schemas.openxmlformats.org/officeDocument/2006/relationships" type="line" r:blip="">
                              <dgm:adjLst/>
                            </dgm:shape>
                            <dgm:presOf/>
                          </dgm:layoutNode>
                        </dgm:if>
                        <dgm:else name="Name197"/>
                      </dgm:choose>
                    </dgm:layoutNode>
                  </dgm:forEach>
                  <dgm:choose name="Name198">
                    <dgm:if name="Name199" axis="root ch" ptType="all node" func="cnt" op="gte" val="7">
                      <dgm:forEach name="Name200" axis="self" ptType="parTrans">
                        <dgm:layoutNode name="Name201" styleLbl="parChTrans1D1">
                          <dgm:choose name="Name202">
                            <dgm:if name="Name203" func="var" arg="dir" op="equ" val="norm">
                              <dgm:alg type="conn">
                                <dgm:param type="dim" val="1D"/>
                                <dgm:param type="begPts" val="midL"/>
                                <dgm:param type="srcNode" val="parTx7"/>
                                <dgm:param type="endSty" val="noArr"/>
                                <dgm:param type="dstNode" val="anchor6"/>
                              </dgm:alg>
                            </dgm:if>
                            <dgm:else name="Name204">
                              <dgm:alg type="conn">
                                <dgm:param type="dim" val="1D"/>
                                <dgm:param type="begPts" val="midR"/>
                                <dgm:param type="endSty" val="noArr"/>
                                <dgm:param type="srcNode" val="parTx7"/>
                                <dgm:param type="dstNode" val="anchor6"/>
                              </dgm:alg>
                            </dgm:else>
                          </dgm:choose>
                          <dgm:shape xmlns:r="http://schemas.openxmlformats.org/officeDocument/2006/relationships" type="conn" r:blip="">
                            <dgm:adjLst/>
                          </dgm:shape>
                          <dgm:presOf/>
                          <dgm:constrLst>
                            <dgm:constr type="connDist"/>
                            <dgm:constr type="begPad" refType="connDist" fact="0.11"/>
                            <dgm:constr type="endPad"/>
                          </dgm:constrLst>
                        </dgm:layoutNode>
                      </dgm:forEach>
                    </dgm:if>
                    <dgm:else name="Name205"/>
                  </dgm:choose>
                </dgm:forEach>
              </dgm:layoutNode>
              <dgm:choose name="Name206">
                <dgm:if name="Name207" axis="root ch" ptType="all node" func="cnt" op="gte" val="7">
                  <dgm:layoutNode name="spPost6">
                    <dgm:alg type="sp"/>
                    <dgm:shape xmlns:r="http://schemas.openxmlformats.org/officeDocument/2006/relationships" r:blip="">
                      <dgm:adjLst/>
                    </dgm:shape>
                  </dgm:layoutNode>
                </dgm:if>
                <dgm:else name="Name208"/>
              </dgm:choose>
            </dgm:if>
            <dgm:else name="Name209"/>
          </dgm:choose>
        </dgm:if>
        <dgm:if name="Name210" axis="self" ptType="node" func="pos" op="equ" val="7">
          <dgm:layoutNode name="parTx7" styleLbl="node1">
            <dgm:alg type="tx"/>
            <dgm:shape xmlns:r="http://schemas.openxmlformats.org/officeDocument/2006/relationships" type="ellipse" r:blip="">
              <dgm:adjLst/>
            </dgm:shape>
            <dgm:presOf axis="self" ptType="node"/>
            <dgm:constrLst>
              <dgm:constr type="h" refType="w"/>
              <dgm:constr type="w" refType="h" op="lte"/>
              <dgm:constr type="tMarg"/>
              <dgm:constr type="bMarg"/>
              <dgm:constr type="lMarg"/>
              <dgm:constr type="rMarg"/>
            </dgm:constrLst>
            <dgm:ruleLst>
              <dgm:rule type="primFontSz" val="5" fact="NaN" max="NaN"/>
            </dgm:ruleLst>
          </dgm:layoutNode>
          <dgm:choose name="Name211">
            <dgm:if name="Name212" axis="ch" ptType="node" func="cnt" op="gte" val="1">
              <dgm:layoutNode name="spPre7">
                <dgm:alg type="sp"/>
                <dgm:shape xmlns:r="http://schemas.openxmlformats.org/officeDocument/2006/relationships" r:blip="">
                  <dgm:adjLst/>
                </dgm:shape>
              </dgm:layoutNode>
              <dgm:layoutNode name="chLin7">
                <dgm:alg type="lin">
                  <dgm:param type="linDir" val="fromT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txAndLines7" refType="w" fact="0.77"/>
                  <dgm:constr type="w" for="ch" forName="top7" refType="w" refFor="ch" refForName="txAndLines7" fact="0.78"/>
                </dgm:constrLst>
                <dgm:forEach name="Name213" axis="ch">
                  <dgm:forEach name="Name214" axis="self" ptType="parTrans">
                    <dgm:layoutNode name="Name215" styleLbl="parChTrans1D1">
                      <dgm:choose name="Name216">
                        <dgm:if name="Name217" func="var" arg="dir" op="equ" val="norm">
                          <dgm:alg type="conn">
                            <dgm:param type="dim" val="1D"/>
                            <dgm:param type="begPts" val="midR"/>
                            <dgm:param type="endSty" val="noArr"/>
                            <dgm:param type="dstNode" val="anchor7"/>
                          </dgm:alg>
                        </dgm:if>
                        <dgm:else name="Name218">
                          <dgm:alg type="conn">
                            <dgm:param type="dim" val="1D"/>
                            <dgm:param type="begPts" val="midL"/>
                            <dgm:param type="endSty" val="noArr"/>
                            <dgm:param type="srcNode" val="parTx7"/>
                            <dgm:param type="dstNode" val="anchor7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/>
                      <dgm:constrLst>
                        <dgm:constr type="connDist"/>
                        <dgm:constr type="begPad" refType="connDist" fact="0.11"/>
                        <dgm:constr type="endPad"/>
                      </dgm:constrLst>
                    </dgm:layoutNode>
                  </dgm:forEach>
                  <dgm:forEach name="Name219" axis="self" ptType="node">
                    <dgm:choose name="Name220">
                      <dgm:if name="Name221" axis="par ch" ptType="node node" func="cnt" op="equ" val="1">
                        <dgm:layoutNode name="top7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constrLst>
                            <dgm:constr type="h" refType="w" fact="0.6"/>
                          </dgm:constrLst>
                        </dgm:layoutNode>
                      </dgm:if>
                      <dgm:else name="Name222"/>
                    </dgm:choose>
                    <dgm:layoutNode name="txAndLines7">
                      <dgm:choose name="Name223">
                        <dgm:if name="Name224" func="var" arg="dir" op="equ" val="norm">
                          <dgm:alg type="lin"/>
                        </dgm:if>
                        <dgm:else name="Name225">
                          <dgm:alg type="lin">
                            <dgm:param type="linDir" val="from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anchor7" refType="w" fact="0.89"/>
                        <dgm:constr type="w" for="ch" forName="backup7" refType="w" fact="-0.89"/>
                        <dgm:constr type="w" for="ch" forName="preLine7" refType="w" fact="0.11"/>
                        <dgm:constr type="w" for="ch" forName="desTx7" refType="w" fact="0.78"/>
                      </dgm:constrLst>
                      <dgm:layoutNode name="anchor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backup7" moveWith="desTx7">
                        <dgm:alg type="sp"/>
                        <dgm:shape xmlns:r="http://schemas.openxmlformats.org/officeDocument/2006/relationships" r:blip="">
                          <dgm:adjLst/>
                        </dgm:shape>
                      </dgm:layoutNode>
                      <dgm:layoutNode name="preLine7" styleLbl="parChTrans1D1" moveWith="desTx7">
                        <dgm:alg type="sp"/>
                        <dgm:shape xmlns:r="http://schemas.openxmlformats.org/officeDocument/2006/relationships" type="line" r:blip="">
                          <dgm:adjLst/>
                        </dgm:shape>
                        <dgm:presOf/>
                      </dgm:layoutNode>
                      <dgm:layoutNode name="desTx7" styleLbl="revTx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ect" r:blip="" hideGeom="1">
                          <dgm:adjLst/>
                        </dgm:shape>
                        <dgm:presOf axis="desOrSelf" ptType="node"/>
                        <dgm:constrLst>
                          <dgm:constr type="h" refType="w" fact="0.6"/>
                        </dgm:constrLst>
                        <dgm:ruleLst>
                          <dgm:rule type="primFontSz" val="5" fact="NaN" max="NaN"/>
                        </dgm:ruleLst>
                      </dgm:layoutNode>
                    </dgm:layoutNode>
                  </dgm:forEach>
                </dgm:forEach>
              </dgm:layoutNode>
            </dgm:if>
            <dgm:else name="Name226"/>
          </dgm:choose>
        </dgm:if>
        <dgm:else name="Name22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FD3B89E-2DF4-46EF-BC75-F0E92D400F86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D1C5FCA-B352-4F8E-BDBA-B5F3B51D80A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969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C5FCA-B352-4F8E-BDBA-B5F3B51D80AE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9789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C1432A-9A99-42BF-B898-6ED4769A9D3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74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68930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2538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84388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5937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814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5143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18710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6409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46513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0890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480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7672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743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310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50621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27363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978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362B5F90-A1FF-413A-8C1C-A5A273D723E2}" type="datetimeFigureOut">
              <a:rPr lang="he-IL" smtClean="0"/>
              <a:t>ה'/תמוז/תשע"ט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864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  <p:sldLayoutId id="2147484148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%7d@is.haifa.ac.i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naomiu@is.Haifa.ac.il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772400" cy="2259682"/>
          </a:xfrm>
        </p:spPr>
        <p:txBody>
          <a:bodyPr>
            <a:noAutofit/>
          </a:bodyPr>
          <a:lstStyle/>
          <a:p>
            <a:pPr algn="ctr"/>
            <a:r>
              <a:rPr lang="he-IL" sz="1800" dirty="0"/>
              <a:t/>
            </a:r>
            <a:br>
              <a:rPr lang="he-IL" sz="1800" dirty="0"/>
            </a:br>
            <a:r>
              <a:rPr lang="en-US" sz="3600" b="1" dirty="0"/>
              <a:t>Climb Your Way to the Model: </a:t>
            </a:r>
            <a:br>
              <a:rPr lang="en-US" sz="3600" b="1" dirty="0"/>
            </a:br>
            <a:r>
              <a:rPr lang="en-US" sz="3600" b="1" dirty="0"/>
              <a:t>Teaching UML to Software Engineering Students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600" dirty="0">
                <a:effectLst/>
              </a:rPr>
              <a:t>Teaching case</a:t>
            </a:r>
            <a:r>
              <a:rPr lang="he-IL" sz="1600" dirty="0">
                <a:effectLst/>
              </a:rPr>
              <a:t/>
            </a:r>
            <a:br>
              <a:rPr lang="he-IL" sz="1600" dirty="0">
                <a:effectLst/>
              </a:rPr>
            </a:b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en-US" sz="1800" dirty="0">
                <a:effectLst/>
              </a:rPr>
              <a:t/>
            </a:r>
            <a:br>
              <a:rPr lang="en-US" sz="1800" dirty="0">
                <a:effectLst/>
              </a:rPr>
            </a:br>
            <a:r>
              <a:rPr lang="de-DE" sz="1800" dirty="0">
                <a:effectLst/>
              </a:rPr>
              <a:t> </a:t>
            </a:r>
            <a:endParaRPr lang="en-US" sz="1800" dirty="0">
              <a:effectLst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35696" y="4040354"/>
            <a:ext cx="5832648" cy="15121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de-DE" sz="1600" dirty="0"/>
              <a:t>Naomi Unkelos-Shpigel</a:t>
            </a:r>
            <a:r>
              <a:rPr lang="de-DE" sz="1600" baseline="30000" dirty="0"/>
              <a:t>1,2</a:t>
            </a:r>
            <a:r>
              <a:rPr lang="de-DE" sz="1600" dirty="0"/>
              <a:t>, Julia Sheidin</a:t>
            </a:r>
            <a:r>
              <a:rPr lang="de-DE" sz="1600" baseline="30000" dirty="0"/>
              <a:t>1,2</a:t>
            </a:r>
            <a:r>
              <a:rPr lang="de-DE" sz="1600" dirty="0"/>
              <a:t>, Moran Kupfer</a:t>
            </a:r>
            <a:r>
              <a:rPr lang="de-DE" sz="1600" baseline="30000" dirty="0"/>
              <a:t>2</a:t>
            </a:r>
            <a:endParaRPr lang="he-IL" sz="1600" baseline="30000" dirty="0"/>
          </a:p>
          <a:p>
            <a:endParaRPr lang="en-US" sz="1600" dirty="0"/>
          </a:p>
          <a:p>
            <a:pPr algn="ctr"/>
            <a:r>
              <a:rPr lang="en-US" sz="1200" baseline="30000" dirty="0"/>
              <a:t>1</a:t>
            </a:r>
            <a:r>
              <a:rPr lang="en-US" sz="1200" dirty="0"/>
              <a:t>Software Engineering department, Ort </a:t>
            </a:r>
            <a:r>
              <a:rPr lang="en-US" sz="1200" dirty="0" err="1"/>
              <a:t>Braude</a:t>
            </a:r>
            <a:r>
              <a:rPr lang="en-US" sz="1200" dirty="0"/>
              <a:t> College, </a:t>
            </a:r>
            <a:r>
              <a:rPr lang="en-US" sz="1200" dirty="0" err="1"/>
              <a:t>Karmiel</a:t>
            </a:r>
            <a:r>
              <a:rPr lang="en-US" sz="1200" dirty="0"/>
              <a:t>, Israel</a:t>
            </a:r>
          </a:p>
          <a:p>
            <a:pPr algn="ctr"/>
            <a:r>
              <a:rPr lang="en-US" sz="1200" baseline="30000" dirty="0"/>
              <a:t>2</a:t>
            </a:r>
            <a:r>
              <a:rPr lang="en-US" sz="1200" dirty="0"/>
              <a:t>Information Systems department, University of Haifa, Haifa, Israel</a:t>
            </a:r>
          </a:p>
          <a:p>
            <a:pPr algn="ctr"/>
            <a:r>
              <a:rPr lang="en-US" sz="1200" dirty="0"/>
              <a:t>n</a:t>
            </a:r>
            <a:r>
              <a:rPr lang="de-DE" sz="1200" dirty="0"/>
              <a:t>aomius, julia, moran</a:t>
            </a:r>
            <a:r>
              <a:rPr lang="de-DE" sz="1200" dirty="0">
                <a:hlinkClick r:id="rId3"/>
              </a:rPr>
              <a:t>@braude.ac.il</a:t>
            </a:r>
            <a:endParaRPr lang="en-US" sz="1200" dirty="0"/>
          </a:p>
        </p:txBody>
      </p:sp>
      <p:sp>
        <p:nvSpPr>
          <p:cNvPr id="5" name="AutoShape 2" descr="data:image/png;base64,iVBORw0KGgoAAAANSUhEUgAAAOEAAADhCAMAAAAJbSJIAAAA21BMVEX///3lMi3///////78///lIBrlIx7lLyrusq7so6PlLSjjMy38//zjJiHz3tzkKiT36+fvxr7pp53eR0DpdG3xy8fvo53uuLPyxL/ssanhV1XiPjj9+fbplo/eIh3iPzTkUUz11dPkGhPndnTrgXvnX1fnR0LiVEvlj4zpioT45eDqkYj00MziXlzlamXgAADpo5ngbGH13d3tqqfwvrrwzsX46uj88/PpenHnmpH38ennbWvohH3qk5Hmb2zeXlzZBwDowbHjY1beWEvrua3wxMbtjozhSEjojH5iWMzsAAAgAElEQVR4nO1da2PayM4GecaT+k4IlxQDYRJCIQlOSgiBTdu8aXfP/v9f9EpjG2xjLiac7XbP6kNLwJb1zGhGGkkzLsE/nUo/W4D/Ov2L8NenfxEWIQtAOwafozBZ0jER+qMROwqfmXUMNhEhwtJRCGY3LaNcbfugvYsNjJ6vu9cvvfexKZUY8x5rDBTL93GKJXO6uigLQzeb75EN2Lm0DUPY8sV/l2Bg/Sl50GalIyHU2A9ulBUZr3PrYJbg/ylDNkKvemAdLBAsxhyZtHztOAihdCOFWY5kk5eHNj94A16OyRUVdrBAvWubRDGf4CgIwXvjorwifTBiBzS/xiqmm2Aj9PtD2OAQhHNbadSxEMJUJAUjTXWnhblawNorRQgh8jP/AE0F61KWRYjQOwJCsOqvopyl4JQV5AuLb3KNjX09KjxvMaeqx010DIRsdrYuGFLRuRBuW3YOG1c0WSGIFmu4xlIJjoAQnGs9RzAkve/tz1mD846Ry0bon4poA1hDvmL0foQJI5HX/HtbbbCecxVBScm/+XvLiJNxssHfjRAbTK4PwSV74/V8P4gwquqb+Zh2t7efpmpQMVJz3jsRauypv0FDY5I3e8yFGjyKjYqgyOicsz1MI7PmmQZ/F0LNgrT1yiU+Xuxij0aCi809GErKhzt70SI3JsPnfX0I91s0dEmuOdrOny36fDebMv/ube9Fjd121ybj9yDUNhiJnOZ/3OKYMLjdrQiKDLO2TVAGk2Bd1Q9HqG02EutPkZs9cWCnWcXawqe+2WzALHcyPhihxhr69rkhReR75cvlP++joTGRR5+rqtjg1dwGPxShsqr7Nj1Rp5pn/DU0EnluzGbSL0a5CNlJxzDzbjgMoQZPgyItT+TalexcaDHWkAUUQZGBg3oNI2NXm6aEgxBqMDX2mxvSok0yxh+sl33m4izJdnYwgjPYOCUcgpCx+73nhrRoL1ay9Zn3fd+pKk38IWVh0W80N2tCcYQWWGeHASRPfLHyb/bxFjaQ3XKWfACgvU0TCiPEuaF7WMsTuaYTaSrAfD9jmi+2jN1dYN52d6EgQg3nhi0O8k4yhfxBomkwezhkCK5IDsnd1TSorbsxKSqIkPlDLnIn5X1JyLYFwMIo0XuI1p4od31XQxVCaMEOjdiL5GXPqbtFjcQ6uebEqb3tlKcIQjQS4r0tT2Rz/v52ItL55rX3kgogBOtAI/FzaX+E5ED+ggD3R4gO5HFU66+mPRECPOqFHO2/D+2HcHu46e9N+yC0drkNf28yvV25JzQSrUMdyL8DGaMdCIHVf8k5NCZhzrYjBH/8yw5BRe4YtiJkn/OjH78MiWC6NctNSZxCjrb9Pr98Jdgx3EMkU74obBsQMlYwyiDk8DiTkmEO93A5d5OQz2FQJx8h874XMhLCNSrgvx1Bq+3WCKY71n17ScTnUUgnD+HutWWWnT4YQYlZw3fbThWHgcXuldEOojqHKDCUh7CokRDySgV9NXb+vsnXlJ9UgBxK7fdoqijz/tMS1zpCCjcVYm/ICYsjJ9N3SRbEaTQLmp3DR7Uhb6xVtiSLkIHTKjac9FYi2UtZ2EO70TWnSUbVQ70N26wlo7MZhBr82JBR30R8PEtml8D/euAYojKchGDsUJffyCQt0wiZdVPUSLStdKAdrHZO+cluks9+hhE0DtJUeQsZPskOXNwV01DXba6NY0pbF5dLn1trKQkqByzuRejnYCVTCAmEGqtlq5t2EB885UzFUHooPN2ICz8nr8S2FGlsJnnDchFqwO4LZoP4i7YOEMApmDVTZHR768liTWOnRVKVsVzjZDpviZAtCoabqERivX4A2GNBfzYioedVill5+fmdpFcTYzFCqLENedTNXFrOul7hALg5eEnJs3NNKODirjhHAwdj3PwhQpwdCppqPs7LOb8vMq638io3mNU+ACIlNxIIAY1EIQaunlc3gFPVAenTpFydRk5tkHZQMo73R2EajhCC961Yy7tmLU+ftHt+0BBckZB/5FRuWJl6tT2F7E7j9SFMzWKDmQ/ySg9g8XCEqM4G3tafxR0cIZ1wjc9O5a6yq/SN/CZvTQmjgu20gVyRox8WOjiFzYbp9jUVp5kEhe4zjMe8cjx4OsBw5T8g6OUVlVAFY2FWIxURPiswik00NaPcekOoHS1yzCe5cQfwr4o+wnYUwq8FEAr5PNtQ4NQ8GkK9vil2VHSBHSE821+7DH66KTZ3TIQfNjxDA8cspKkxwr370O5ON9Z5/hUIwyLSApyK9mHaof0ZCMlszHVzb1Ut1odCzrfVIv9FCHE0FvCbCiF09ebWKt2/DCF6YHvHcosg1HNdjcII93ItdiAsada+65cCCHdvgYHf90Bot/apLd6FEB/W2E9T90Zo8MbO3QD7WHz5vPD38C832cPk0/Zbze6L0DZz1rrFEYrgniH92Bkq2Qch8zfWzRZHyB/22aS1EyEa07Bwb+sOmT0RktybtkoVRSh4HfbZBLgLIRnTkM3OAva9EOJye5q73a0gQuFu3+ewN8KgvVrZgnW6dTDuh5AWpLs2fexGKPIDooURGvwxycbavpFkX4QWYzsKMHcixLXu3vuytyHkg2yEiS3uNl++L0LCON0awdmF0LAb+5dIb0EoX9bbCdgfGzd07Y9QQwdnS1PtQmhX9zASuxFS6DJnptLY46YUwv4ISyoRtFlTtyE0ca1baCfvJoSUXdxwx+g632wUQojmp7nRwm5DaMhTVmiPcT5CkR84DonRtvJ3I0Q+o02xxi0I7e5twW3iuQgN3t5eVTaxc5q/KELagJPvim9CaG5f6+6P0DUr29uJQS+nCKcwQnLFc5MSmxCKpHl+B0IK7u5SBOa/rWnqAQg16OVtdtmA0LUrG4dOAYSCtjrt3udcguz+5EMQki94tq5E+QipYKD4A9YQGu75fkcFrOddDkKYuyE1D6E49OibDEK9isz3PXDAS+9oPAwhiZB1xXMQGnLPls9hn5RSbtoZm0vMekkOxkMRrjs46wjt7sHnMyURGvK+WDtBamfxwQjXHJw1hJnti8WYrxC6rduie29ZclPw4Qg1gErSF8wgFHxeOhhgAqF8K2xMS2oulEuEBx+fRL5gIs+eRkjm+T2cI4RC3miHaTou9o6AkHYRylyEuNZ9D98oXmq6nccDpyo6+KGjNFWfv08S1ogHY4TwRldGgu09u+fzdQghZRffoenhIRnyx7sQqlijXTZXCEeuzs284p9ixMZSl1eHn9VGRNFsnVf9ww9qC9kw/1l1oxsiBGd4v280Zhtbf96+fXc7wedPN+8WRsNJdYKLRiM+kQ7gsHPRsnyBHYEP7BW73C0M6w1kcHq0UwX/joTDz4nraf6hZEUq9c9FGNO/CH990t47v/9LP53++Vr6v4DwH07/Ivz1CRFq/2Q64pnsfxfKmPcQYbJLo8syf5dWn5PH+mdPmUtrR3Tf8jYWXU8cLPKJIXUKf8laPYp4x2uo+KLob40lpWRLjvH2EWt1I4sXh5rXrChqVpwoxqL5Ffpu6kTcLKtS6anlu2ZVIqpVeunQHCwqEaNKs7ZQa2H21KyFt0HtvhEe0KlZ04iXteRF7Lzw2TBVf9WipI5m1RTT2ij8WSvVmr3oo4+PiT5VKuGh0TC6iELRmlZrOlEHsrHkMUXHG8M8UH/aF83w8P1KwKU6QhSawfJi3v2RgGixl9fVTx21kxpZy4FvoQh39IwJfQe3yEFtpmT1BC9uP8yQv+XFDG5Ue1i30TV6n34uMXp+KCVDITvnao3bxi9v1AMfok34JUYiPzKNEI4SwX57QFv3wItDqEag4l5wZZeFXfW1EpytrsZfE7sPtUWq5l/is8Gx6YNVgnMK8ImAKh9gaNNuDx9hd5PxaaEPkD+bxJlv+UW17UuUNBOdgYL1YtOZ+yo60RLI8hGQkYmfZA1KrMfLsqJkYmO3LMyF6sOTVMKhxnA8naxycSSVxroUc5cnAItWSirTX23cTZdfGiiFYm2/gAbj6BR4bHxrQJ/5BKCXSYch/xKM45C1cPFizbpYRvuDHoG5pufLBitpnjo6v4rt16P204d4941eFl1PaTcx548K4VUyYWP/qZRrlUQwuiipp2Ks7iWDUVqqqMEUwpt04kf2AF6ou8as5EWFy/wULM+lz0afwX0mp+m+AYQIwotP2EqbqI8/4N+LUJJn2ulDogh+CzDhiqOlwYNbNu1nnJXAIY3SKckOpX4yP2ygLmiAQggRlbvwBgsbiX5jmTpZargY4V06z8yxR+grdwzWbXTQvdu3mBPy6maalqTt+DBKpImuSM9XSSmX/o4kqaLgP5QoBOIPaipxjfp02zGxbR/xwke6EPUHL5yZ8Vin46BEGb/CLhOtVqtrkwjuGYPHgNLkxrWGk4OgEhlFgkReTt1Wl7tUm6B+wk92G3zKPCNCVpduSx1p7S5YLVDXCYA72o1kuIp0ElKOYBpNLHiJ+w2iiU3XqaDBfSPB1d2CELaVUPYzYw+vXIQvs4A5wbYXOPLpOvuKEPqNmD5UiQ+Oms+yzB3fnzlXFA6v+uDVajg+jD6w3uN/hHvm9JCaeDl2azQQNf9H48p1b+iX3u2DXbb/gFJv4iqEVw+OP6IRJj+DN51e4myBfXg7NQV/HBE5n0nH5S1450qUkzd83EecCUehaBMcvPh4HHy16QM9lrp3Ov1O7Bk4t5WWUAg16yMBO0N193CI2MOMX+rZotwh24V9aKlX9nzR1eYhJJyvsLnw8o8GtQwRzpRKNWL7y3pSv4nMc1cgd+Twm0sI5z5+9rqIoUlfWqG4AKZBo1URu3LLvMlih2J2LYwLnNeXopmCbiHj7neE+zWKZQsafvRprocvJGGjDg1ZnB5hJMr6fcZrg2e33MHxioONhyaHBn6HiposuDb4F7QcTCEMIY3dBEIytxxHufoJ5bVpiMIHnRBaZINYXcdBrdh+N9SMFiKMPBAcYfxxmbDAQWoMEpvO4cw1ohEBLUOfR4/pGzTB4HfnEUKLnVOn4KSteV3Bp0uEUW0rykAIp1KpNz33ix3t4GctV1IJ5Qphid3Y4jopxZOr30VS1LmahGg4jCGMBdEsESEcGOoDmGKJULPSCNu2cZFwMuFlhZB0m61whwh5iLDEnmmu0lH8kUvWKUQI/kxLIGRegB19pna21bA7lVn3Tdd9SiMk1UgjFO7FGkJjHGEAP0KoWa6Q6iS1bgIhE/shxKYQnZm1ASH1jhGasRNOk2TouHnVsBCYhQhLjOZ25a+A45ZV9Sv0dLy+lEbYziD0TKMVde8HfYnwLkrXaJZO45C0Wbp95SpdG7K2RNgSvJlAqG9AiPMgziTaBoTszXWfcdIS3cV3g99GCK1qcJtCCEN0DQT1ofZkKncInUA9tO5JLc324axlmKFUS4QNblxoMUK7rLoMJrpU/i4MDBkXD2sghKzt0YeoHks/Yw0hTgU4KmjWNqqG+5FsO81DL7rMIBzhQPyq1gSzlpBT5S3Js/CazQi12bVrhtsTlwibXHSjyQgW2IdP5ANe87G6DUVZ7qbU/Fe0Jbv7ULNar8/xZesIJzoqgqc8gLKM1xYeNl4aIfKX4S5hRGhwbHdoBMNQ9bch9KuuGKURouHpRAUe4HAhcMDDjyCqSkKx7WF81pEjhUx4uZv6ECW5WR2uk0GowZtrPgE0lKNK5wIphDjUsghL1qcwl86eTMNFobVafMb0VoQDw+6lEaLXJZ0I4QlXBoDdLg+Fnuvkf6l7aX9oV9sD4dRZpWHXEHpdZUUt9DjKNr0uaiNCLV6jO4bopl4LtQ0hurgygxB1jxxUxWvs6urOJS9ae8hFyAAtiH22ss3rWmrH4zBpwDMImUPml+Yycu87HmxGuGTh6KpRVrQL4e8phBqzlTNPXzm2yOxhpqk9Kg8is4QeyB4IUwy+phHCI1cIS3BP67aHzQhhGUJpoFFJMd6IEO8gLyLcA7bsQ3RfyDaR/4uupu6kEfq0uqKXJjKvJZbqHCIMtdSKBUEt/ZjOotMvmT7EicYYKP2zLsgLrrANCDVveBPRhcjUYG1CCN5wiF4vLepSfdim5cX508J50MspP4w63cKVm3Fd8bwKefHVpAcYI6xMQuobonUySVRbQeP56gW915SWzvWy256SdvYCtQrPQ4jOL2tLOyKjzGtbEcZSQV3SEifaHIMIlV+qJlN0kMwWneKdVMOQA+E39K5JlaGpQiFCiO2BK+BwOUaFfUIPVjtT0H7prqs870QfEj9dBUsYhT/Qf83tQ3IvEivvWao2AhG6LzkI2Z2rlty9NEIVQ6G9o4JWuE9pgCX2maCFa21heCmEagLAgZVcIvNVL1tRDCR0CgkhBSO+qGWm6pOZaZSFPVpDKNAp0bzXFVf7Mt3uiFBPIKzGswEazvIqcENaGp6eoZo1WvW3s7VOGludKBWtFzJ9OEzGAYzqSsvZRI8iASFCXQWGPtCXYU/jFFI25C1TCPV+eCerc46qojQrpqCXRehG/YQIbd6OXRJaW8bPI4Sch60Gi24Ewq2mR6H61enELXmRUhVEKGmRN0iGRuyXVRPF2Hk96kN+DlE0TKhW16w312j5qg/tTqTerB7Qc+BEiogMeZlpd/YxmMfGfy4HsY3GpZEhhN3xYoRB5KxorBnW0blmXv04uijqV72bfqETtINnKrTjhliRXK09SuyrrQTUFVc4D36jxatnuEKPRIapHkai0JmK38cIc7VjG05b1YiuP2XbHao3ceCCfRksa53hlu4ZxzMBfOivzMjUlJxvqjqFSpfjr9njNmD4DZvR8s1qgvqJyZZ9Db8LZzY4DWPd8Pug2oqNDjzzcH248GIzAyN1FFXqjcNZxQJnWYVqrd4WEtmtZeGl5qzusIBNGw1nU1EmWL1m08uWtoJDrK30y49Thw7G30WSR+fZseVXtF5thPYwcebaPqWvSadp8+UpOFoyybNG+b8W3ZSUd3mceCrE6Vej/xGEPztN+1+l/5E8/s/VoS2Uc+zk8R/ybto+I+Y+nJQr/LC3aFrOp8RDWGha1OLLstSntasYY4c0BbO2b03I4akxy/dLtHEAKN2/0ralaVwTDyWPvlOfskXUlGpX1GziYsr5/Xf6nH0wTPsPO163mQvA+zrYeiTDOkLNalxw2a+wEGEsXK3psd9rv0d/pO/S/LPvKtCqWSeXg4fz7J4ycLqBlJIH/xn66HPf4R/BS+YazXddfVAYoVYac1eEzlr+AUzrCFn7lX9YtNDrVghH31A0FE+OpzBskaAyuJ5nHLxn7kqKllkPsnM+D8Zr5xFbFOl3h4zqPQA96NbakXNqsSEL72bSZriW4Spwwya57yJfQwg9jguwJ8NAN5PmQQ16tOykDFWJabS7hxLR6afQCpSiXWwi9WdcUMrzTAto7JGb5Ti6rrHB5bovSplXvuEoum0IcWmrQgTgvT7uh3Boi1aJlrNPNARJDy4EJURVAPmcL4MIiadoFOLBPi9dG/YnXG7ZwwxCgN9lubzKcr1crQ+OUlWXlweMw6HkFHyx2EuwfmZ0DkKt9N1AhLWAf9TCaiNNuzDKxkWIkBb8fI0RLrR0Krpw9LL+Cfq6zGoxQDOJEHIQYh/czPNOwN2F0L+/URmsJpd79aHmdxGhZU2GKvqwH8ISXu6wMB75CZz+10X2Iek+RIRLKBqLRuSWxUFKo6MljKVpoTXTQp/iiTJ+WxBaENeBzVxB4btwCEYIRS5CtCrLCLm6kqIWiBDU1/iPlfh1HWFsgSxvpm4O/4wtUvi/Cqv6I391AS71RpZK9yw8/OwvuVQpgZ3wo7To/hChBl7lJKzfAt8oI8Lo6y0IqVZtNNPCY5mixzyGCEO5PG/5RvY8hOzP/nh894U1zNfX/gigjn+Ox6z3kf67u2SV7+O7M4qhjwNXDn0Gbbr+T1zMv7Yci52br9Jsv8ydAV0/ssYUMhzcfbtVbO6erdvB+O57KCh2u//p1e2r+i2Yj0W5bH4dN2ErQo3N2qLzGlTrZMK/I9O+U7p/RnX+9qHuM/b5THYC+da0rI0InQfd0K/OA1kWbtVi3qVuuC74bW4YfDhii5pt1kpQsYOGPw8GfunpCq+/G+mirD/ASdDqPTU6QZ19wOt1Z3Z3jdPhRb/vnUq8/2UEfq3l1iKEJeuM2yOo2ThBwPACTYM5uH7MIgxT1EuEXlU+LlAqjs/2z23DCHr+K4XZXPnq4bxSdRa9qi2jaF+ulk4RW9Vs1LqC7AjlE4VAFcd5mfLUAGadMa/jdqlIAhlRGZDRrwobhZm1KA4LzaAOOH+XO5+BDW0qs7A0VhV06j3e//ZJOVek2XNpD5kGHw1ZYWwhSEtVYUMS4SDUxFqEEK64QFVeyDKf460DA8Vns4letoe+Z826aBaBahcCBzYh1FBiYdcYBTvpXOtFYAqDinRsKo+hbOZIgyvbvULtuSC3BZugbF+hPtrjW07lWRa7m4M/UAip2kwNHyrPcqmWwe/0tGimmUnBG1ZYe+HDzMCZphSnv2KEovWsiKq3kBGlbbEVNYZCXaNU+LW8pYOGy2gPGatRNRCwWxkd3pffh9Qnb8xSd91Qa4UIRwFe6Vvs8Ro7lKsgLvLHeZIQygV7+lh1Tri49nDgn9ynEKpiAM9FXXgCuI3ywnRMM1feBhVJoJgz1YdaKY3QLJshCYWQimvcb0yZejfqwxAhzjQlMn78RFWquVekKRv7kBqbZmCqK4oQUpKvzCvAHupKZfRTqk519S8KYYeK5CzKCRpV7P6Sv9aHGntwqU6OfYo8X7z9zjBRxVQqUW8jQrIWpQxCozoj8ht62IelsZRfcBmBCKk4JoPQszmiofqcMG22DaFG9W8phKc6hbUX6OhShab7PJlMLijviQiNrhJI1VQa8hm7UcsiLDHE4Z4x1q0sEeIsJEdM1eEZZ5sQXoTjMJ5p2GKOQwccs5yDEH3MT9jPTMkXIcz6NGi2P+cjhNFrWXRZpYUKTCkCs9VqVavXlxZNRWY4c6nKMnq1B1tHCE8GlbV6chaFOUnhqGBPzZPGx80I0/aQPIRHdVxIDkL6dVE3O+UVwhyfZgNCKrMq89urOlOJLPs+WpNqpKUhQrTf4cnl+NA1hKpAVlZOxvEBgyuEzUII2WMreFnk9yH6DXPJG7d8hbCWQnj2B2xESHVqZeOZXmFA9a/uciG56kOaT8ZSmHR/DsJzmtLHJ0t3w28l+vBtT4S45pVkJ0TeOEQtbXGjR3PpEiGtjZa1Saw62YKQfUbdtL/T0UC4lDEGOQgpHNKgt268+qXMXErodbyQx0tNnPFJPCecadzhfghxqasLXLPkI2Qj08D5P4lQ82n1Fx2vp1lUH5U30wh1AVVpq7y3Mr8y9CYZW2kpTGh57l/aJtrMFEIVWGJqqbDMLKA3oJsqyXeqChfzEK6tLeBWGYJNCIfICZ2HBMISIBM3KpuEZodKi2KEjUwfogvSKfPP9GhfV0U5VGTxQgiNCOGHZ4qx4BwZLKwYoU0Fbf5nlbnjJhqZJUJNFV2GzgQu8sgetkpJe0grYHeQRlhXM7rG3CxCtPjqTypoSyGkEiJXaQ5YF0PYitCh3KxK2b2Qwo1ospjQ9fEFHwIKBcGVjn2BD3PDPtTv4ZzyeshKSGf1gvsSvLmU3oexQSNrhi5B5A3ECKuZNX5T1fWSEAS4g1ZDeW2gbPcN0ARu6nNGsRlECJHz28dZY7zAixfPpHgWFawbFxZjyBNdM1VP3rFoAkTfMsr7Wk8C9ad79WKMlUqUX0PgE/lMb1C/kBOgDRW8p2rpReulE3qJfft6uVSkhz8ZdhX9wi5tt2CfUWi3B3GODyUaoSoKrsqUGZW+60NGWFD6F5d8mvMKGX5ynus2mXim6vbM4V2XiqVPRmFtIpsNpGG3rm4ewhdbskaL67q8tB4F17ldn15LXee/hb38JYiruHpCFwYPLnxWuabrB+c+OpiTILh4vB3iksO7w9tktQced4UbhFUrbBLcpBCi4Q6em3dB1QMcAhRN63x0orUFeO0u8tC52XbY+Tigogz524+ZaQtDvvau8PnBj0uJQrZqdarakGcN1gwMfNp3DxfTvOWxcBEK1snA1KU0XwgFrvDuT5Hm/o9TRY919edILQecZTpemw1b3Ys6KbO6/v7UJy09XbRbeuvGh9FcfTtlMP3WuoiOk9a8YJpCiObr/O4/vzVIY53p7e3tdDr14pWtNw8lOJ334L4efrw/Z6Nxq3ozA+9j97uzCJ/9f+Gv92iiK9Xu4Bw9oG7ragbxMhunBu9zDxfsSngrNuRRojX6Lxw91jJgo1F8Wg2WxP4yzae78R9tteuMys8pgasyQSNzpqUQhnvYWHI3m7XS0iVZqz/oKGh6AP6XiIVHopbU18yy0KdiqZM/4sjCTkpelLObX8Vo1r5XJdh+7QmHdqL2YVumIJxpNv6qrcmy/qO28yHHJZz4pelBP3E+/7bjDrYjLEB/HULaqBKMPOHvpSm/KkL9pP9l3weuq/oBpGl/pZbCd24E3dkR5N6f/tocMJsNx+8/BKoY/cVZbgbFziY+AiUQps3KP4TigJ76r/QrVZ2Qmdd2C5xAaOEK6K/RVrVIPPQE0RVZrL3pmPA1ApX6beSmB9lxzk5LPsyvMQYV/318NbC+Zutetz20xNhNkC0FJmLO4NATaTcQa5rBy+ghuD74IFhF1uhal0UQQj0ou+sIrbnuyqvCue1tz3Jc3bQlrjll+x2dqPldt1wMYVvPRfho2CK4Wy9dPpyY9yDlZVvybvMdbGFGCaMjIMSF2zgY7ulF7vs0do8rt97wsPOmYyZHQ0iv0D22hbZonYh2/z0nlB4R4bFq57KPzD/kVFsZ6R33HxEhrc6P7WZZ4I1vsw8jbNZi5Hz2rN1u5BERMnCa03ecD51HGjsRMnucNYwmVxdd4dq2271a5L6FFM1obLmOhhBgWg24dEV8bEgAAAS4SURBVPNe/ZuRWj1/v/kfPgSG209bfMvvcjvcWFEWtpFTXgbe/KL6Em0TyEWoZMh/Q+omhMy/UW83MWxne2tpMGqPn0+dffQLrNsxJdi89NfRziFh0APXDyzX4LGjG4bNzzciBK9+9jzv5cmwAaGmzmVWJ3DwL+mxmGZCO91s3XU5v2v4FFfbjM9ii/M+pwND0vvhlkfCDMZv2IvZujTNYhMubBJFnlAvrSEEYA2Tu64uB5O1nRubEMKipbt6vTJ2s3u7YHaaEm/xFqhDRoTLzRfaAL8h+AAw+tPkevD9wijbfyTFgOdX6aqNWyM2t8vZAjEN6tyQwxN6W57atLWO0H95VWeemIYuzmhbZbJPchEytmi59BIcYqb/kfqpp3cyW5Tg6bzfoY1dwpadm5pPc0J2CtZYbRBw3cCxNFnbagmMDkOho19GAxEeRpCUpS3trkNBfT3cvZajpQDe45kIG1rKq+bCYksZchFqswvbVhWnVnV17IG6/FyKeOvySggApx2+BUXo0vharz3NMmdyQzMw+MWph7be4WXRyVQcM8qu0fuiheF6GYRt6VYpi8fo6Cfq4NyZBpv16b6q3uGBrq8+bv/+5Pl+EmFyt6/GLvWymFLI3+va/WR7h7nanG12sJhHRyUJHA/cHHjpwfsfQ2+EUWs6L4WvvQ0MhjRAhcHTtpL2sxr9aPu+o6szmTZZC2R9Eh/CpGQwnTi7Rin5h+TqnzbRCvfF9+st2oaZJCtMS68T89SpIupVo0IdxJB8eE+WxcXb8/yk5vhXrkrZZW4v2XROvDHNfH3DhajWUUkBNatqGNcLphDyXpaDkm5Oo5FkoJM9Ql1ThVd22RQ39Q9LUic4Cd3WuTAGkw9JmvRxovjtwzpdSsPEGY937I6uB+k3kWnsq4vPNVybduLRaGmdZu+fDOh8pof00z48y1D1W3MHh1bfUJuXCaExmE+yLD584rZAFQplkNHuz6gPRVlPUHxcWziy0qRO6tLXycWJ4vqqcfvZ6d2eZEutP3PXULt9qZ8U93UG6mmGneFq2C7JIfSgWu9VVbWXQpgrA53l1r2c3DrO517jdHlMIR3eUM4hI/8NkWLTiyP5oOlDYu9GEmHt8q5qSsk5isyvLvJfBZf3+nnRnd/J8G1Vhs7DHe0hwnwWrZPFcgPJCiFrJE/3i0levMicr3m3nXe1LoO6tdlLx6f4s1nvcTJ/GYzZPI8Dl6cX6w+UTbCezr8H0YuOVHZWswa5knFJR4rkTEC0j/VknRoa83K+Pves87yvG0/bl5IaZRCodRljo0kehxpz1r+tALo0OItN+jY3hJwoj4XNHnNlOMkN/4Rp2Pxwau7XsCl2vA1f9pn5DDZzxQ9e485+sLRtDPJlKBzVJ6ei4C3HIFyqspG/66o8NMUQMjajwwyPvizej3Y8FpVrMlkPfxZCCE93dpPNZZv9JIxbCUbfuByvhc6KIGS3gS14V5Z5/6C3z/2XidW6utB5dpNdEYSadY6LsGqfu/xdr2T6bxEsnoNuJWd9WITHqP/iW+0LJ3+33c8mxhqLNckKzqVRXutnzKb7kJYfxfiH0/8Cwv96xvbn0mYH6J9C/yL89elfhL8+/T+TiH0sbcuM6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2360" y="160338"/>
            <a:ext cx="576064" cy="6763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9483EF-B0FF-42D1-B352-9C4E9E0117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863" y="160338"/>
            <a:ext cx="2009481" cy="55462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86686" y="5699872"/>
            <a:ext cx="794129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</a:rPr>
              <a:t>Unkelos-Shpigel, N., </a:t>
            </a:r>
            <a:r>
              <a:rPr lang="en-US" sz="1050" dirty="0" err="1">
                <a:solidFill>
                  <a:schemeClr val="bg1"/>
                </a:solidFill>
                <a:latin typeface="Arial" panose="020B0604020202020204" pitchFamily="34" charset="0"/>
              </a:rPr>
              <a:t>Sheidin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</a:rPr>
              <a:t>, J., &amp; </a:t>
            </a:r>
            <a:r>
              <a:rPr lang="en-US" sz="1050" dirty="0" err="1">
                <a:solidFill>
                  <a:schemeClr val="bg1"/>
                </a:solidFill>
                <a:latin typeface="Arial" panose="020B0604020202020204" pitchFamily="34" charset="0"/>
              </a:rPr>
              <a:t>Kupfer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</a:rPr>
              <a:t>, M. (2019, June). Climb Your Way to the Model: Teaching UML to Software Engineering Students. In </a:t>
            </a:r>
            <a:r>
              <a:rPr lang="en-US" sz="1050" i="1" dirty="0">
                <a:solidFill>
                  <a:schemeClr val="bg1"/>
                </a:solidFill>
                <a:latin typeface="Arial" panose="020B0604020202020204" pitchFamily="34" charset="0"/>
              </a:rPr>
              <a:t>International Conference on Advanced Information Systems Engineering</a:t>
            </a:r>
            <a:r>
              <a:rPr lang="en-US" sz="1050" dirty="0">
                <a:solidFill>
                  <a:schemeClr val="bg1"/>
                </a:solidFill>
                <a:latin typeface="Arial" panose="020B0604020202020204" pitchFamily="34" charset="0"/>
              </a:rPr>
              <a:t> (pp. 40-46). Springer, Cham.</a:t>
            </a:r>
            <a:endParaRPr lang="he-IL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19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3338B-8BEE-4D29-87E5-DD4A7CDF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Self-Determination Theory</a:t>
            </a:r>
            <a:endParaRPr lang="he-IL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B1F2558-47DE-4639-9ED2-A4FE8D42A3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8525634"/>
              </p:ext>
            </p:extLst>
          </p:nvPr>
        </p:nvGraphicFramePr>
        <p:xfrm>
          <a:off x="467544" y="3020777"/>
          <a:ext cx="6984776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16533CE-546C-4065-92EB-5B774B965DE4}"/>
              </a:ext>
            </a:extLst>
          </p:cNvPr>
          <p:cNvSpPr/>
          <p:nvPr/>
        </p:nvSpPr>
        <p:spPr>
          <a:xfrm>
            <a:off x="865970" y="2666834"/>
            <a:ext cx="52496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/>
              <a:t>We also provided them with conditions for the three basic needs of SDT: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2A3E1655-C6BD-4575-9798-467061F3B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844" y="2204864"/>
            <a:ext cx="2388859" cy="163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B1BA3D9-7FAB-47D5-AF58-9A3E3139B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10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30788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Level - Class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00302"/>
            <a:ext cx="8604162" cy="3530600"/>
          </a:xfrm>
        </p:spPr>
        <p:txBody>
          <a:bodyPr>
            <a:noAutofit/>
          </a:bodyPr>
          <a:lstStyle/>
          <a:p>
            <a:pPr algn="l" rtl="0"/>
            <a:r>
              <a:rPr lang="en-US" sz="2000" dirty="0"/>
              <a:t>Teams were given an assignment on each lecture and tutorial</a:t>
            </a:r>
          </a:p>
          <a:p>
            <a:pPr algn="l" rtl="0"/>
            <a:r>
              <a:rPr lang="en-US" sz="2000" dirty="0"/>
              <a:t>All students worked using personal computer</a:t>
            </a:r>
          </a:p>
          <a:p>
            <a:pPr algn="l" rtl="0"/>
            <a:r>
              <a:rPr lang="en-US" sz="2000" dirty="0"/>
              <a:t>Several groups continued to work after the end of the class</a:t>
            </a:r>
          </a:p>
          <a:p>
            <a:pPr algn="l" rtl="0"/>
            <a:endParaRPr lang="en-US" sz="2000" dirty="0"/>
          </a:p>
        </p:txBody>
      </p:sp>
      <p:sp>
        <p:nvSpPr>
          <p:cNvPr id="5" name="AutoShape 2" descr="blob:https://web.whatsapp.com/ced40a4d-db0d-417e-a40c-3bbba3605e72">
            <a:extLst>
              <a:ext uri="{FF2B5EF4-FFF2-40B4-BE49-F238E27FC236}">
                <a16:creationId xmlns:a16="http://schemas.microsoft.com/office/drawing/2014/main" id="{26D9BE14-8317-48A2-B47F-517B3B06FD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8" name="Picture 7" descr="A picture containing indoor, person  Description automatically generated">
            <a:extLst>
              <a:ext uri="{FF2B5EF4-FFF2-40B4-BE49-F238E27FC236}">
                <a16:creationId xmlns:a16="http://schemas.microsoft.com/office/drawing/2014/main" id="{019BA671-36C3-4282-8FCD-B5E3AD389D7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64" b="19331"/>
          <a:stretch/>
        </p:blipFill>
        <p:spPr>
          <a:xfrm>
            <a:off x="5364088" y="3974484"/>
            <a:ext cx="2571750" cy="1601512"/>
          </a:xfrm>
          <a:prstGeom prst="rect">
            <a:avLst/>
          </a:prstGeom>
        </p:spPr>
      </p:pic>
      <p:pic>
        <p:nvPicPr>
          <p:cNvPr id="10" name="Picture 9" descr="A desk with a computer  Description automatically generated">
            <a:extLst>
              <a:ext uri="{FF2B5EF4-FFF2-40B4-BE49-F238E27FC236}">
                <a16:creationId xmlns:a16="http://schemas.microsoft.com/office/drawing/2014/main" id="{DD912D5F-C49A-49E6-BB42-596365013C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70" b="41600"/>
          <a:stretch/>
        </p:blipFill>
        <p:spPr>
          <a:xfrm>
            <a:off x="1897899" y="5106873"/>
            <a:ext cx="2756967" cy="126932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07BA849-CE31-4B8C-8328-6BFC37C8285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6" y="3690640"/>
            <a:ext cx="1555468" cy="3203024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C5BED8F-5E00-4C02-95C1-A84220C1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78803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Level - Kahoot!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1" y="2489200"/>
            <a:ext cx="8072059" cy="3530600"/>
          </a:xfrm>
        </p:spPr>
        <p:txBody>
          <a:bodyPr>
            <a:noAutofit/>
          </a:bodyPr>
          <a:lstStyle/>
          <a:p>
            <a:pPr algn="l" rtl="0"/>
            <a:endParaRPr lang="en-US" sz="2000" dirty="0"/>
          </a:p>
          <a:p>
            <a:pPr algn="l" rtl="0"/>
            <a:r>
              <a:rPr lang="en-US" sz="2000" dirty="0"/>
              <a:t>Short quiz at the beginning of the lecture</a:t>
            </a:r>
          </a:p>
          <a:p>
            <a:pPr algn="l" rtl="0"/>
            <a:r>
              <a:rPr lang="en-US" sz="2000" dirty="0"/>
              <a:t>Almost all students present participated</a:t>
            </a:r>
          </a:p>
          <a:p>
            <a:pPr marL="0" indent="0" algn="l" rtl="0">
              <a:buNone/>
            </a:pPr>
            <a:endParaRPr lang="en-US" sz="20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315238"/>
            <a:ext cx="5012513" cy="2440941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E50B21E-7619-478B-9B44-BD17F9A80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12</a:t>
            </a:fld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619461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Summary Survey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42CF3E-5AB7-4161-8D51-D6743AA06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13</a:t>
            </a:fld>
            <a:endParaRPr lang="he-IL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F3CC65D-F818-4B9A-8C60-103804168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517836"/>
              </p:ext>
            </p:extLst>
          </p:nvPr>
        </p:nvGraphicFramePr>
        <p:xfrm>
          <a:off x="539553" y="2636912"/>
          <a:ext cx="8064894" cy="26924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43727">
                  <a:extLst>
                    <a:ext uri="{9D8B030D-6E8A-4147-A177-3AD203B41FA5}">
                      <a16:colId xmlns:a16="http://schemas.microsoft.com/office/drawing/2014/main" val="2427743434"/>
                    </a:ext>
                  </a:extLst>
                </a:gridCol>
                <a:gridCol w="930402">
                  <a:extLst>
                    <a:ext uri="{9D8B030D-6E8A-4147-A177-3AD203B41FA5}">
                      <a16:colId xmlns:a16="http://schemas.microsoft.com/office/drawing/2014/main" val="3727808466"/>
                    </a:ext>
                  </a:extLst>
                </a:gridCol>
                <a:gridCol w="6290765">
                  <a:extLst>
                    <a:ext uri="{9D8B030D-6E8A-4147-A177-3AD203B41FA5}">
                      <a16:colId xmlns:a16="http://schemas.microsoft.com/office/drawing/2014/main" val="35982288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SDT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4C's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Quote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48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activities helped me to develop a technique for modeling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9058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Reviewing my peers was useful, as I understood how much time to spend on a question, and how to plan the solution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85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learnt from both my correct and incorrect solutions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61519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class activities helped me realize that every student has his unique way to solve the problem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1286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class activities encouraged me to look at the problem from different perspectives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296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4424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7B5CE-C626-437C-B991-C15776FD1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RQ</a:t>
            </a:r>
            <a:r>
              <a:rPr lang="he-IL" dirty="0"/>
              <a:t>1</a:t>
            </a:r>
            <a:r>
              <a:rPr lang="en-US" dirty="0"/>
              <a:t>- Findings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898D0-52AC-4151-9458-5F98C7969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>
              <a:lnSpc>
                <a:spcPct val="200000"/>
              </a:lnSpc>
            </a:pPr>
            <a:r>
              <a:rPr lang="en-US" sz="2000" i="1" dirty="0"/>
              <a:t>Student attendance</a:t>
            </a:r>
            <a:r>
              <a:rPr lang="en-US" sz="2000" dirty="0"/>
              <a:t> </a:t>
            </a:r>
          </a:p>
          <a:p>
            <a:pPr lvl="0" algn="l" rtl="0">
              <a:lnSpc>
                <a:spcPct val="200000"/>
              </a:lnSpc>
            </a:pPr>
            <a:r>
              <a:rPr lang="en-US" sz="2000" i="1" dirty="0"/>
              <a:t>Solutions complexity</a:t>
            </a:r>
            <a:r>
              <a:rPr lang="en-US" sz="2000" dirty="0"/>
              <a:t> </a:t>
            </a:r>
          </a:p>
          <a:p>
            <a:pPr lvl="0" algn="l" rtl="0">
              <a:lnSpc>
                <a:spcPct val="200000"/>
              </a:lnSpc>
            </a:pPr>
            <a:r>
              <a:rPr lang="en-US" sz="2000" i="1" dirty="0"/>
              <a:t>Students as thinkers, teachers as mentors</a:t>
            </a:r>
            <a:r>
              <a:rPr lang="en-US" sz="2000" dirty="0"/>
              <a:t> </a:t>
            </a:r>
            <a:endParaRPr lang="he-IL" sz="20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CB2DB63-69D6-4F7E-897B-D4650C6BA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14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803432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Google Shape;3077;p1"/>
          <p:cNvSpPr txBox="1">
            <a:spLocks noGrp="1"/>
          </p:cNvSpPr>
          <p:nvPr>
            <p:ph type="title"/>
          </p:nvPr>
        </p:nvSpPr>
        <p:spPr>
          <a:xfrm>
            <a:off x="865970" y="927098"/>
            <a:ext cx="6343800" cy="7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lang="en-US"/>
              <a:t>RQ2- Findings</a:t>
            </a:r>
            <a:endParaRPr/>
          </a:p>
        </p:txBody>
      </p:sp>
      <p:sp>
        <p:nvSpPr>
          <p:cNvPr id="3078" name="Google Shape;3078;p1"/>
          <p:cNvSpPr txBox="1">
            <a:spLocks noGrp="1"/>
          </p:cNvSpPr>
          <p:nvPr>
            <p:ph type="body" idx="1"/>
          </p:nvPr>
        </p:nvSpPr>
        <p:spPr>
          <a:xfrm>
            <a:off x="1672399" y="2738604"/>
            <a:ext cx="7236000" cy="396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SzPts val="1600"/>
              <a:buChar char="►"/>
            </a:pPr>
            <a:r>
              <a:rPr lang="en-US" sz="2000" i="1"/>
              <a:t>Activities cs. Kahoot</a:t>
            </a:r>
            <a:r>
              <a:rPr lang="en-US" sz="2000"/>
              <a:t> </a:t>
            </a:r>
            <a:endParaRPr/>
          </a:p>
          <a:p>
            <a:pPr marL="685800" lvl="1" indent="-283464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1800"/>
              <a:t>70% of the students this semester thought they were redundant.</a:t>
            </a:r>
            <a:endParaRPr/>
          </a:p>
          <a:p>
            <a:pPr marL="685800" lvl="1" indent="-283464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1800"/>
              <a:t> 72% of the students said the class activities were helpful for their learning.</a:t>
            </a:r>
            <a:endParaRPr/>
          </a:p>
          <a:p>
            <a:pPr marL="402336" lvl="1" indent="0" algn="l" rtl="0">
              <a:spcBef>
                <a:spcPts val="1000"/>
              </a:spcBef>
              <a:spcAft>
                <a:spcPts val="0"/>
              </a:spcAft>
              <a:buSzPts val="1280"/>
              <a:buNone/>
            </a:pPr>
            <a:endParaRPr/>
          </a:p>
          <a:p>
            <a:pPr marL="342900" lvl="0" indent="-342900" algn="l" rtl="0">
              <a:spcBef>
                <a:spcPts val="1000"/>
              </a:spcBef>
              <a:spcAft>
                <a:spcPts val="0"/>
              </a:spcAft>
              <a:buSzPts val="1600"/>
              <a:buChar char="►"/>
            </a:pPr>
            <a:r>
              <a:rPr lang="en-US" sz="2000" i="1"/>
              <a:t>Promoters of iterative work and team work </a:t>
            </a:r>
            <a:r>
              <a:rPr lang="en-US" sz="2000"/>
              <a:t>– </a:t>
            </a:r>
            <a:endParaRPr/>
          </a:p>
          <a:p>
            <a:pPr marL="685800" lvl="1" indent="-283464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1800"/>
              <a:t>55% of the students felt that the tasks they performed helped them to enrich their knowledge each week.</a:t>
            </a:r>
            <a:endParaRPr/>
          </a:p>
          <a:p>
            <a:pPr marL="685800" lvl="1" indent="-283464" algn="l" rtl="0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 sz="1800"/>
              <a:t>70% of the students felt that team work was better than solving the task on their own.</a:t>
            </a:r>
            <a:endParaRPr/>
          </a:p>
        </p:txBody>
      </p:sp>
      <p:sp>
        <p:nvSpPr>
          <p:cNvPr id="3079" name="Google Shape;3079;p1"/>
          <p:cNvSpPr txBox="1">
            <a:spLocks noGrp="1"/>
          </p:cNvSpPr>
          <p:nvPr>
            <p:ph type="sldNum" idx="12"/>
          </p:nvPr>
        </p:nvSpPr>
        <p:spPr>
          <a:xfrm>
            <a:off x="7678616" y="295730"/>
            <a:ext cx="7914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24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15</a:t>
            </a:fld>
            <a:endParaRPr sz="28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Future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276872"/>
            <a:ext cx="8279618" cy="3530600"/>
          </a:xfrm>
        </p:spPr>
        <p:txBody>
          <a:bodyPr>
            <a:noAutofit/>
          </a:bodyPr>
          <a:lstStyle/>
          <a:p>
            <a:pPr algn="l" rtl="0"/>
            <a:endParaRPr lang="en-US" dirty="0"/>
          </a:p>
          <a:p>
            <a:pPr algn="l" rtl="0"/>
            <a:r>
              <a:rPr lang="en-US" sz="2000" dirty="0"/>
              <a:t>Improving students' achievements. </a:t>
            </a:r>
          </a:p>
          <a:p>
            <a:pPr algn="l" rtl="0"/>
            <a:r>
              <a:rPr lang="en-US" sz="2000" dirty="0"/>
              <a:t>Increasing the participation and motivation during the semester.</a:t>
            </a:r>
          </a:p>
          <a:p>
            <a:pPr marL="0" indent="0" algn="l" rtl="0">
              <a:buNone/>
            </a:pPr>
            <a:endParaRPr lang="en-US" sz="2000" dirty="0"/>
          </a:p>
          <a:p>
            <a:pPr marL="0" indent="0" algn="l" rtl="0">
              <a:buNone/>
            </a:pPr>
            <a:endParaRPr lang="en-US" sz="2000" dirty="0"/>
          </a:p>
          <a:p>
            <a:pPr algn="l" rtl="0"/>
            <a:r>
              <a:rPr lang="en-US" sz="2000" dirty="0"/>
              <a:t>The workload students face needs to be more balanced throughout the semester.</a:t>
            </a:r>
          </a:p>
          <a:p>
            <a:pPr algn="l" rtl="0"/>
            <a:r>
              <a:rPr lang="en-US" sz="2000" dirty="0"/>
              <a:t>personal feedback following each assignment is in order.</a:t>
            </a:r>
            <a:endParaRPr lang="en-US" sz="24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7DEB28-CFFA-4464-BDE3-3DF734B48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16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81747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THANKS!</a:t>
            </a:r>
            <a:endParaRPr lang="he-IL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2561274"/>
            <a:ext cx="2228280" cy="2228280"/>
          </a:xfrm>
        </p:spPr>
      </p:pic>
      <p:sp>
        <p:nvSpPr>
          <p:cNvPr id="5" name="Rounded Rectangle 4"/>
          <p:cNvSpPr/>
          <p:nvPr/>
        </p:nvSpPr>
        <p:spPr>
          <a:xfrm>
            <a:off x="539552" y="2957149"/>
            <a:ext cx="5832648" cy="151216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2800" dirty="0">
                <a:solidFill>
                  <a:schemeClr val="tx1"/>
                </a:solidFill>
                <a:latin typeface="Gill Sans MT"/>
                <a:cs typeface="Gill Sans MT"/>
              </a:rPr>
              <a:t>Naomi Unkelos-Shpigel </a:t>
            </a:r>
          </a:p>
          <a:p>
            <a:pPr algn="ctr" rtl="0"/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Gill Sans MT"/>
                <a:cs typeface="Gill Sans MT"/>
                <a:hlinkClick r:id="rId3"/>
              </a:rPr>
              <a:t>E-mail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ill Sans MT"/>
                <a:cs typeface="Gill Sans MT"/>
                <a:hlinkClick r:id="rId3"/>
              </a:rPr>
              <a:t>: naomiu@is.Haifa.ac.il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ill Sans MT"/>
                <a:cs typeface="Gill Sans MT"/>
              </a:rPr>
              <a:t> </a:t>
            </a:r>
          </a:p>
          <a:p>
            <a:pPr algn="ctr" rtl="0"/>
            <a:r>
              <a:rPr lang="en-US" sz="1200" dirty="0">
                <a:solidFill>
                  <a:schemeClr val="bg2">
                    <a:lumMod val="50000"/>
                  </a:schemeClr>
                </a:solidFill>
                <a:latin typeface="Gill Sans MT"/>
                <a:cs typeface="Gill Sans MT"/>
              </a:rPr>
              <a:t>Site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Gill Sans MT"/>
                <a:cs typeface="Gill Sans MT"/>
              </a:rPr>
              <a:t>: https://sites.google.com/site/naomiushpigel/home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AD3CA-6434-4771-A4AB-5A5380DB9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17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0725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4800600"/>
          </a:xfrm>
        </p:spPr>
        <p:txBody>
          <a:bodyPr>
            <a:noAutofit/>
          </a:bodyPr>
          <a:lstStyle/>
          <a:p>
            <a:pPr marL="82296" indent="0" algn="ctr" rtl="0">
              <a:buNone/>
            </a:pPr>
            <a:r>
              <a:rPr lang="en-US" sz="2000" dirty="0"/>
              <a:t>Software-modeling courses are an integral part of IS and SE degrees curricula. </a:t>
            </a:r>
          </a:p>
          <a:p>
            <a:pPr marL="82296" indent="0" algn="ctr" rtl="0">
              <a:buNone/>
            </a:pPr>
            <a:endParaRPr lang="en-US" sz="2000" dirty="0"/>
          </a:p>
          <a:p>
            <a:pPr marL="82296" indent="0" algn="l" rtl="0">
              <a:buNone/>
            </a:pPr>
            <a:endParaRPr lang="en-US" sz="2000" dirty="0"/>
          </a:p>
          <a:p>
            <a:pPr marL="82296" indent="0" algn="l" rtl="0">
              <a:buNone/>
            </a:pPr>
            <a:r>
              <a:rPr lang="en-US" sz="2000" dirty="0"/>
              <a:t>Challenges:</a:t>
            </a:r>
          </a:p>
          <a:p>
            <a:pPr algn="l" rtl="0"/>
            <a:r>
              <a:rPr lang="en-US" sz="2000" dirty="0"/>
              <a:t>Extended practice is needed to fully understand the models</a:t>
            </a:r>
          </a:p>
          <a:p>
            <a:pPr algn="l" rtl="0"/>
            <a:r>
              <a:rPr lang="en-US" sz="2000" dirty="0"/>
              <a:t>The teaching method is traditionally frontal,  hence the instructor cannot get a clear picture of students` perceptions, and in particular, their misconceptions</a:t>
            </a:r>
          </a:p>
          <a:p>
            <a:pPr algn="l" rtl="0"/>
            <a:r>
              <a:rPr lang="en-US" sz="2000" dirty="0"/>
              <a:t>UML diagrams usually consists of a large number of details, and several modeling variants are available</a:t>
            </a:r>
            <a:endParaRPr lang="he-IL" sz="20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542B930-1F67-47FF-B724-DB45213DB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2</a:t>
            </a:fld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90847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- Education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92896"/>
            <a:ext cx="4248472" cy="4800600"/>
          </a:xfrm>
        </p:spPr>
        <p:txBody>
          <a:bodyPr>
            <a:normAutofit/>
          </a:bodyPr>
          <a:lstStyle/>
          <a:p>
            <a:pPr algn="l" rtl="0"/>
            <a:r>
              <a:rPr lang="en-US" sz="2000" dirty="0"/>
              <a:t>Flipped classroom (Jensen et al.,2015)</a:t>
            </a:r>
          </a:p>
          <a:p>
            <a:pPr algn="l" rtl="0"/>
            <a:endParaRPr lang="en-US" sz="2000" dirty="0"/>
          </a:p>
          <a:p>
            <a:pPr algn="l" rtl="0"/>
            <a:endParaRPr lang="en-US" sz="2000" dirty="0"/>
          </a:p>
          <a:p>
            <a:pPr algn="l" rtl="0"/>
            <a:endParaRPr lang="en-US" sz="2000" dirty="0"/>
          </a:p>
          <a:p>
            <a:pPr algn="l" rtl="0"/>
            <a:r>
              <a:rPr lang="en-US" sz="2000" dirty="0"/>
              <a:t>Peel The Union model (</a:t>
            </a:r>
            <a:r>
              <a:rPr lang="en-US" sz="2000" dirty="0" err="1"/>
              <a:t>Unkelos-Shpigel</a:t>
            </a:r>
            <a:r>
              <a:rPr lang="en-US" sz="2000" dirty="0"/>
              <a:t>, 2016)</a:t>
            </a:r>
          </a:p>
          <a:p>
            <a:pPr algn="l" rtl="0"/>
            <a:endParaRPr lang="en-US" sz="2000" dirty="0"/>
          </a:p>
          <a:p>
            <a:pPr marL="0" indent="0" algn="l" rtl="0">
              <a:buNone/>
            </a:pPr>
            <a:endParaRPr lang="en-US" sz="2000" dirty="0"/>
          </a:p>
          <a:p>
            <a:pPr algn="l" rtl="0"/>
            <a:endParaRPr lang="he-IL" sz="2000" dirty="0"/>
          </a:p>
        </p:txBody>
      </p:sp>
      <p:pic>
        <p:nvPicPr>
          <p:cNvPr id="2050" name="Picture 2" descr="Image result for flipped classroom">
            <a:extLst>
              <a:ext uri="{FF2B5EF4-FFF2-40B4-BE49-F238E27FC236}">
                <a16:creationId xmlns:a16="http://schemas.microsoft.com/office/drawing/2014/main" id="{62AC2D31-B384-4F36-8B48-89294BCA7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80928"/>
            <a:ext cx="3672408" cy="867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D70BDF-724B-4F3D-AEA8-21D94EB91188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162794" y="4077072"/>
            <a:ext cx="2361534" cy="252028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EA8404-BC9B-4EB8-AF98-5E84FAD19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3</a:t>
            </a:fld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599778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3D13EB98-60F7-4BB0-9EF1-5BF895BCA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478" y="4293096"/>
            <a:ext cx="4166236" cy="256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Image result for 4cs">
            <a:extLst>
              <a:ext uri="{FF2B5EF4-FFF2-40B4-BE49-F238E27FC236}">
                <a16:creationId xmlns:a16="http://schemas.microsoft.com/office/drawing/2014/main" id="{935A8493-6B9A-4E70-A0CC-8D523F5114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192" y="3335971"/>
            <a:ext cx="3406907" cy="191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Theories</a:t>
            </a:r>
            <a:endParaRPr lang="he-IL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1560" y="2204864"/>
            <a:ext cx="4809800" cy="4824536"/>
          </a:xfrm>
        </p:spPr>
        <p:txBody>
          <a:bodyPr>
            <a:normAutofit/>
          </a:bodyPr>
          <a:lstStyle/>
          <a:p>
            <a:pPr algn="l" rtl="0">
              <a:lnSpc>
                <a:spcPct val="120000"/>
              </a:lnSpc>
            </a:pPr>
            <a:endParaRPr lang="en-US" sz="2000" dirty="0">
              <a:latin typeface="+mj-lt"/>
            </a:endParaRPr>
          </a:p>
          <a:p>
            <a:pPr algn="l" rtl="0">
              <a:lnSpc>
                <a:spcPct val="120000"/>
              </a:lnSpc>
            </a:pPr>
            <a:r>
              <a:rPr lang="en-US" sz="2000" dirty="0">
                <a:latin typeface="+mj-lt"/>
              </a:rPr>
              <a:t>Self-determination theory (Ryan and Deci, 1985) </a:t>
            </a:r>
          </a:p>
          <a:p>
            <a:pPr algn="l" rtl="0">
              <a:lnSpc>
                <a:spcPct val="120000"/>
              </a:lnSpc>
            </a:pPr>
            <a:endParaRPr lang="en-US" sz="2000" dirty="0">
              <a:latin typeface="+mj-lt"/>
            </a:endParaRPr>
          </a:p>
          <a:p>
            <a:pPr algn="l" rtl="0">
              <a:lnSpc>
                <a:spcPct val="120000"/>
              </a:lnSpc>
            </a:pPr>
            <a:endParaRPr lang="en-US" sz="2000" dirty="0">
              <a:latin typeface="+mj-lt"/>
            </a:endParaRPr>
          </a:p>
          <a:p>
            <a:pPr algn="l" rtl="0">
              <a:lnSpc>
                <a:spcPct val="120000"/>
              </a:lnSpc>
            </a:pPr>
            <a:endParaRPr lang="en-US" sz="2000" dirty="0">
              <a:latin typeface="+mj-lt"/>
            </a:endParaRPr>
          </a:p>
          <a:p>
            <a:pPr algn="l" rtl="0">
              <a:lnSpc>
                <a:spcPct val="120000"/>
              </a:lnSpc>
            </a:pPr>
            <a:r>
              <a:rPr lang="en-US" sz="2000" dirty="0">
                <a:latin typeface="+mj-lt"/>
              </a:rPr>
              <a:t>The 4C Model (</a:t>
            </a:r>
            <a:r>
              <a:rPr lang="en-US" dirty="0"/>
              <a:t>National Education Association - Alexandria, 2012)</a:t>
            </a:r>
            <a:endParaRPr lang="en-US" sz="2000" dirty="0">
              <a:latin typeface="+mj-lt"/>
            </a:endParaRPr>
          </a:p>
          <a:p>
            <a:pPr algn="l" rtl="0">
              <a:lnSpc>
                <a:spcPct val="120000"/>
              </a:lnSpc>
            </a:pPr>
            <a:endParaRPr lang="en-US" sz="2000" dirty="0">
              <a:latin typeface="+mj-lt"/>
            </a:endParaRPr>
          </a:p>
          <a:p>
            <a:pPr marL="0" indent="0" algn="l" rtl="0">
              <a:lnSpc>
                <a:spcPct val="120000"/>
              </a:lnSpc>
              <a:buNone/>
            </a:pPr>
            <a:endParaRPr lang="en-US" sz="2000" dirty="0">
              <a:latin typeface="+mj-lt"/>
            </a:endParaRPr>
          </a:p>
          <a:p>
            <a:pPr algn="l" rtl="0">
              <a:lnSpc>
                <a:spcPct val="120000"/>
              </a:lnSpc>
            </a:pPr>
            <a:endParaRPr lang="en-US" sz="2000" dirty="0">
              <a:latin typeface="+mj-lt"/>
            </a:endParaRPr>
          </a:p>
          <a:p>
            <a:pPr algn="l" rtl="0">
              <a:lnSpc>
                <a:spcPct val="120000"/>
              </a:lnSpc>
            </a:pPr>
            <a:endParaRPr lang="en-US" sz="2000" dirty="0">
              <a:latin typeface="+mj-lt"/>
            </a:endParaRPr>
          </a:p>
          <a:p>
            <a:pPr marL="0" indent="0" algn="l" rtl="0">
              <a:lnSpc>
                <a:spcPct val="120000"/>
              </a:lnSpc>
              <a:buNone/>
            </a:pPr>
            <a:endParaRPr lang="en-US" sz="2000" dirty="0">
              <a:latin typeface="+mj-lt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31830"/>
            <a:ext cx="2388859" cy="1631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4BBE3-DA11-4467-9B1F-F31CC2964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4</a:t>
            </a:fld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54346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Guiding Questions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5970" y="2276872"/>
            <a:ext cx="7810486" cy="3530600"/>
          </a:xfrm>
        </p:spPr>
        <p:txBody>
          <a:bodyPr>
            <a:noAutofit/>
          </a:bodyPr>
          <a:lstStyle/>
          <a:p>
            <a:pPr algn="l" rtl="0"/>
            <a:endParaRPr lang="en-US" dirty="0"/>
          </a:p>
          <a:p>
            <a:pPr algn="l" rtl="0">
              <a:buSzPct val="100000"/>
              <a:buFont typeface="+mj-lt"/>
              <a:buAutoNum type="arabicPeriod"/>
            </a:pPr>
            <a:r>
              <a:rPr lang="en-US" sz="2000" dirty="0"/>
              <a:t>How can we promote software engineering students' achievements and participation in UML design courses? </a:t>
            </a:r>
          </a:p>
          <a:p>
            <a:pPr algn="l" rtl="0">
              <a:buSzPct val="100000"/>
              <a:buFont typeface="+mj-lt"/>
              <a:buAutoNum type="arabicPeriod"/>
            </a:pPr>
            <a:endParaRPr lang="en-US" sz="2000" dirty="0"/>
          </a:p>
          <a:p>
            <a:pPr algn="l" rtl="0">
              <a:buSzPct val="100000"/>
              <a:buFont typeface="+mj-lt"/>
              <a:buAutoNum type="arabicPeriod"/>
            </a:pPr>
            <a:r>
              <a:rPr lang="en-US" sz="2000" dirty="0"/>
              <a:t>What are the benefits of embedding active learning techniques in UML courses?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801519E-2739-4E75-A305-792727CB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5</a:t>
            </a:fld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4199646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418" y="2348880"/>
            <a:ext cx="7956090" cy="3530600"/>
          </a:xfrm>
        </p:spPr>
        <p:txBody>
          <a:bodyPr>
            <a:normAutofit/>
          </a:bodyPr>
          <a:lstStyle/>
          <a:p>
            <a:pPr algn="l" rtl="0"/>
            <a:endParaRPr lang="en-US" sz="2000" dirty="0"/>
          </a:p>
          <a:p>
            <a:pPr algn="l" rtl="0"/>
            <a:r>
              <a:rPr lang="en-US" sz="2000" dirty="0"/>
              <a:t>SQA course, ~175 students from both CS and IS – 3</a:t>
            </a:r>
            <a:r>
              <a:rPr lang="en-US" sz="2000" baseline="30000" dirty="0"/>
              <a:t>rd</a:t>
            </a:r>
            <a:r>
              <a:rPr lang="en-US" sz="2000" dirty="0"/>
              <a:t> semester, working in teams of 2, Course pre-requirements: Intro to System programming (advanced C programming language)</a:t>
            </a:r>
          </a:p>
          <a:p>
            <a:pPr algn="l" rtl="0"/>
            <a:r>
              <a:rPr lang="en-US" sz="2000" dirty="0"/>
              <a:t>Lectures  -3 weekly hours, tutorial -2 weekly hours </a:t>
            </a:r>
          </a:p>
          <a:p>
            <a:pPr algn="l" rtl="0"/>
            <a:r>
              <a:rPr lang="en-US" sz="2000" dirty="0"/>
              <a:t>Assignments: 3 modeling assignments, in pairs</a:t>
            </a:r>
          </a:p>
          <a:p>
            <a:pPr marL="0" indent="0" algn="l" rtl="0">
              <a:buNone/>
            </a:pPr>
            <a:endParaRPr lang="he-IL" sz="2000" dirty="0"/>
          </a:p>
          <a:p>
            <a:endParaRPr lang="en-US" sz="20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E372B7-B08A-407F-8F9C-B5E3F516B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6</a:t>
            </a:fld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458004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 – Course Structure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952EDE6-778F-49BA-B5FC-010D8A05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7</a:t>
            </a:fld>
            <a:endParaRPr lang="he-IL" sz="24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932D34-39BE-4F23-AC99-7BE0F71528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204809"/>
              </p:ext>
            </p:extLst>
          </p:nvPr>
        </p:nvGraphicFramePr>
        <p:xfrm>
          <a:off x="507344" y="2348880"/>
          <a:ext cx="8129312" cy="43225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17833">
                  <a:extLst>
                    <a:ext uri="{9D8B030D-6E8A-4147-A177-3AD203B41FA5}">
                      <a16:colId xmlns:a16="http://schemas.microsoft.com/office/drawing/2014/main" val="81569"/>
                    </a:ext>
                  </a:extLst>
                </a:gridCol>
                <a:gridCol w="3267542">
                  <a:extLst>
                    <a:ext uri="{9D8B030D-6E8A-4147-A177-3AD203B41FA5}">
                      <a16:colId xmlns:a16="http://schemas.microsoft.com/office/drawing/2014/main" val="3866019073"/>
                    </a:ext>
                  </a:extLst>
                </a:gridCol>
                <a:gridCol w="443937">
                  <a:extLst>
                    <a:ext uri="{9D8B030D-6E8A-4147-A177-3AD203B41FA5}">
                      <a16:colId xmlns:a16="http://schemas.microsoft.com/office/drawing/2014/main" val="888344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Active learning task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Subject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837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Lecture: collaborative task – software that failed</a:t>
                      </a:r>
                    </a:p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Recitation: Data collection practice – pairs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 engineering methods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/>
                        <a:t>1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570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Lecture: Use case modeling   - pairs</a:t>
                      </a:r>
                    </a:p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Recitation: Use case modeling   - pairs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Case diagram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/>
                        <a:t>2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3251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Lecture: Activity diagram - pairs</a:t>
                      </a:r>
                    </a:p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Recitation: Activity modeling   - pairs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Activity diagram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/>
                        <a:t>3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345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Lecture: Use case modeling and Class – pairs</a:t>
                      </a:r>
                    </a:p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Recitation: Class modeling   - pairs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diagram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/>
                        <a:t>4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436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Lecture: Class and sequence diagram - pairs</a:t>
                      </a:r>
                    </a:p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Recitation: Exam questions solving, and peer </a:t>
                      </a:r>
                      <a:b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review – individuals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Sequence diagram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/>
                        <a:t>5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74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Lecture: Statechart diagram - pairs</a:t>
                      </a:r>
                    </a:p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Recitation: Statechart modeling - pairs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marL="0" indent="144145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Statechart diagram</a:t>
                      </a: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400" dirty="0"/>
                        <a:t>6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318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644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Two-Way Climb Model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14CB25-DC03-4D8D-A8EF-71B83C3D002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744" y="2564904"/>
            <a:ext cx="5417959" cy="37759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6E39C1B-B3E6-4884-8320-2A3AFD9F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8</a:t>
            </a:fld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285417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3338B-8BEE-4D29-87E5-DD4A7CDF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4Cs Model</a:t>
            </a:r>
            <a:endParaRPr lang="he-IL" dirty="0"/>
          </a:p>
        </p:txBody>
      </p:sp>
      <p:pic>
        <p:nvPicPr>
          <p:cNvPr id="5" name="Picture 2" descr="Image result for 4cs">
            <a:extLst>
              <a:ext uri="{FF2B5EF4-FFF2-40B4-BE49-F238E27FC236}">
                <a16:creationId xmlns:a16="http://schemas.microsoft.com/office/drawing/2014/main" id="{814148D1-73CA-4E25-8911-B42563114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188" y="2276872"/>
            <a:ext cx="3406907" cy="1914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group of people sitting at desks in a room  Description automatically generated">
            <a:extLst>
              <a:ext uri="{FF2B5EF4-FFF2-40B4-BE49-F238E27FC236}">
                <a16:creationId xmlns:a16="http://schemas.microsoft.com/office/drawing/2014/main" id="{E3C374F9-CAF2-4C36-A2B2-1022A625CE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934" y="4509120"/>
            <a:ext cx="2484119" cy="2174970"/>
          </a:xfrm>
          <a:prstGeom prst="rect">
            <a:avLst/>
          </a:prstGeom>
        </p:spPr>
      </p:pic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9FED9391-6760-4310-B5C8-56DA6CC228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951654"/>
              </p:ext>
            </p:extLst>
          </p:nvPr>
        </p:nvGraphicFramePr>
        <p:xfrm>
          <a:off x="-828600" y="2292008"/>
          <a:ext cx="7966234" cy="4246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EDC7F31-EFAB-4ACC-969E-348AAC98B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A7332776-2A59-49B1-8C64-3249E778D98A}" type="slidenum">
              <a:rPr lang="he-IL" sz="2400" smtClean="0"/>
              <a:pPr/>
              <a:t>9</a:t>
            </a:fld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4019213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796</Words>
  <Application>Microsoft Office PowerPoint</Application>
  <PresentationFormat>‫הצגה על המסך (4:3)</PresentationFormat>
  <Paragraphs>148</Paragraphs>
  <Slides>17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Gill Sans MT</vt:lpstr>
      <vt:lpstr>Times New Roman</vt:lpstr>
      <vt:lpstr>Wingdings</vt:lpstr>
      <vt:lpstr>Wingdings 3</vt:lpstr>
      <vt:lpstr>Ion Boardroom</vt:lpstr>
      <vt:lpstr> Climb Your Way to the Model:  Teaching UML to Software Engineering Students   Teaching case    </vt:lpstr>
      <vt:lpstr>Motivation</vt:lpstr>
      <vt:lpstr>Background - Education</vt:lpstr>
      <vt:lpstr>Motivation Theories</vt:lpstr>
      <vt:lpstr>Guiding Questions</vt:lpstr>
      <vt:lpstr>Case Study</vt:lpstr>
      <vt:lpstr>Case Study – Course Structure</vt:lpstr>
      <vt:lpstr>The Two-Way Climb Model</vt:lpstr>
      <vt:lpstr>4Cs Model</vt:lpstr>
      <vt:lpstr>Self-Determination Theory</vt:lpstr>
      <vt:lpstr>Team Level - Class Assignments</vt:lpstr>
      <vt:lpstr>Student Level - Kahoot!</vt:lpstr>
      <vt:lpstr>Summary Survey</vt:lpstr>
      <vt:lpstr>RQ1- Findings</vt:lpstr>
      <vt:lpstr>RQ2- Findings</vt:lpstr>
      <vt:lpstr>Conclusions and Future Work 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Climb Your Way to the Model:  Teaching UML to Software Engineering Students   Teaching case</dc:title>
  <dc:creator>נעמי אונקלוס-שפיגל</dc:creator>
  <cp:lastModifiedBy>Windows User</cp:lastModifiedBy>
  <cp:revision>3</cp:revision>
  <dcterms:modified xsi:type="dcterms:W3CDTF">2019-07-08T10:17:11Z</dcterms:modified>
</cp:coreProperties>
</file>