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7" r:id="rId2"/>
    <p:sldId id="298" r:id="rId3"/>
    <p:sldId id="315" r:id="rId4"/>
    <p:sldId id="262" r:id="rId5"/>
    <p:sldId id="281" r:id="rId6"/>
    <p:sldId id="309" r:id="rId7"/>
    <p:sldId id="310" r:id="rId8"/>
    <p:sldId id="311" r:id="rId9"/>
    <p:sldId id="321" r:id="rId10"/>
    <p:sldId id="316" r:id="rId11"/>
    <p:sldId id="318" r:id="rId12"/>
    <p:sldId id="322" r:id="rId13"/>
    <p:sldId id="323" r:id="rId14"/>
    <p:sldId id="319" r:id="rId15"/>
    <p:sldId id="320" r:id="rId16"/>
    <p:sldId id="313" r:id="rId17"/>
    <p:sldId id="324" r:id="rId18"/>
    <p:sldId id="314" r:id="rId19"/>
    <p:sldId id="325" r:id="rId20"/>
    <p:sldId id="307" r:id="rId21"/>
  </p:sldIdLst>
  <p:sldSz cx="9144000" cy="6858000" type="screen4x3"/>
  <p:notesSz cx="7315200" cy="96012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590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4963" y="0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144963" y="9120188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9120188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FDF848-59C4-4368-BBFC-1FAB713C9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3279943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4963" y="0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4963" y="9120188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120188"/>
            <a:ext cx="3170237" cy="479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848FEC-DCF4-4A4C-A77E-1DDABA90C4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404974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 סטודנטים היו 8 קבוצות שבהן בין 4-5 סטודנטים.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8FEC-DCF4-4A4C-A77E-1DDABA90C413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569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16F1E9-AECC-4E48-9257-9873B8C6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A154A1-5041-4203-8069-B0751DC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D7B2489-B80A-476A-8E72-CF5C2AFB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47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CCB650-CDFE-4097-822C-90C2A5252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799A02E-5BBC-4153-9E96-204ECB6F7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49A635D-7348-48E6-BB39-C4B29697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D725CCD-9207-419B-BCB4-A42F3652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10C41D1-CD31-45C5-9B38-08BB9A62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251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EB9D5E8-3114-49F6-90ED-9D1C9160F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0116B88-7FD7-48E6-B383-E82C9C7F6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3ED8929-1750-43FC-AC2E-BCB5329359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577621B-6A9A-4929-B4C9-97DB770A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01D6254-F5A4-4A11-BC56-6BC700BF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2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101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6BEBB4-5ECA-4E1C-AC85-44B459D6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7892834-897E-44FF-B4DB-5DC7E9BFF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355600" indent="-355600">
              <a:defRPr sz="3200"/>
            </a:lvl1pPr>
            <a:lvl2pPr marL="722313" indent="-379413"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A59C159-6C8B-414B-8FAE-7AC92F80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7F66C30-249D-490B-B196-C54A030B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0B77A7B-A58B-48E2-AE13-43D0B943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976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5E0405-45BF-4791-B45E-B84E16E6B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B1BBB52-19BC-496B-8043-7C4186C5D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CCB5501-E0BC-427C-8C7E-51B49D0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2DF692-1C70-4CB7-B1EE-C12B8F60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11B8A1-3ED1-458E-906D-8D382871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572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45958D-9365-4B38-BB34-94D0577D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FB8AAA7-5901-4C88-A191-2B97C31C5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471DB3C-4CFD-44D6-9055-40FCD952D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B18271-C69D-442A-9A3E-30EDAD2C28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20A675E-193E-4A83-B0DA-C4E6321C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9DACD47-A093-4448-B236-170FC617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32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62ADF3-44A8-47E7-8069-6961623F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4426D2F-BBAA-4BF8-ABB2-F442BD36E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FB0F693-9FDE-4068-AC73-65C4C5021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9B41E30-3C11-46DE-BE75-A5F6F749A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ADA8194F-76AF-4B7F-BFD2-77408EEB0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F81D11F-A4F6-4279-9B5C-971CBAAB01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E271FF5-4EE4-4C4D-9269-06E86501B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3B27176-7F8A-4592-98B7-F692B24C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178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A1A027A-EE12-480D-8E44-88549CE0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91C10FE-57A2-4EB8-A1DC-90ADFA07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DC8ED45-9081-492F-AC7C-D672E082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F5FF02-31B8-460B-B3A5-1D9D63EE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162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F9D373F-42E8-47B1-B2BC-7E3F9C1C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02D0BDE-8992-4EC8-BEAC-0812B980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1EA4D96-E261-46D9-B008-3B5520C3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91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4F8B04-E81E-448A-ADB2-53E707551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C7DF7C2-D49F-4810-8BEA-F41444C0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FA5F606-B473-4448-9785-B4237C482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482B94-D8DA-4F40-8FDD-FA17B7362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6351965-6D41-4CAB-99AF-EA72FD18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FB9DA99-09D7-4F13-9CAE-F8C31C28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750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7B353B9-FDEA-440B-AFF7-CA63CBD7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F1AA962-8834-445F-A67E-589BFE23A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AF1F427-8249-462F-B17A-26DD8A885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2E7446B-E5D8-45B5-BC81-3FDC55A4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A112BC-4144-4D17-ABCD-F664969ECB9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5DCB881-389E-4DE1-BCB0-6CC6543B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F7F6DEC-8967-4E36-A681-2D0FF05F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BD2FFD-9448-4487-AD29-01E3DEF25D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62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>
            <a:extLst>
              <a:ext uri="{FF2B5EF4-FFF2-40B4-BE49-F238E27FC236}">
                <a16:creationId xmlns:a16="http://schemas.microsoft.com/office/drawing/2014/main" id="{948C451F-A9AB-49B4-A4CB-36A2CFE9994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8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sz="4000" dirty="0">
                <a:cs typeface="+mn-cs"/>
              </a:rPr>
              <a:t>מהנדסים </a:t>
            </a:r>
            <a:r>
              <a:rPr lang="he-IL" sz="4000" dirty="0" err="1">
                <a:cs typeface="+mn-cs"/>
              </a:rPr>
              <a:t>האקתון</a:t>
            </a:r>
            <a:r>
              <a:rPr lang="he-IL" sz="4000" dirty="0">
                <a:cs typeface="+mn-cs"/>
              </a:rPr>
              <a:t> – </a:t>
            </a:r>
            <a:r>
              <a:rPr lang="he-IL" sz="4000" dirty="0" smtClean="0">
                <a:cs typeface="+mn-cs"/>
              </a:rPr>
              <a:t/>
            </a:r>
            <a:br>
              <a:rPr lang="he-IL" sz="4000" dirty="0" smtClean="0">
                <a:cs typeface="+mn-cs"/>
              </a:rPr>
            </a:br>
            <a:r>
              <a:rPr lang="he-IL" sz="4000" dirty="0" smtClean="0">
                <a:cs typeface="+mn-cs"/>
              </a:rPr>
              <a:t>שילוב </a:t>
            </a:r>
            <a:r>
              <a:rPr lang="he-IL" sz="4000" dirty="0" err="1">
                <a:cs typeface="+mn-cs"/>
              </a:rPr>
              <a:t>האקתון</a:t>
            </a:r>
            <a:r>
              <a:rPr lang="he-IL" sz="4000" dirty="0">
                <a:cs typeface="+mn-cs"/>
              </a:rPr>
              <a:t> בלימודי ההנדסה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032520"/>
          </a:xfrm>
        </p:spPr>
        <p:txBody>
          <a:bodyPr>
            <a:normAutofit/>
          </a:bodyPr>
          <a:lstStyle/>
          <a:p>
            <a:r>
              <a:rPr lang="he-IL" sz="2400" dirty="0" smtClean="0"/>
              <a:t>כנס </a:t>
            </a:r>
            <a:r>
              <a:rPr lang="he-IL" sz="2400" dirty="0" err="1" smtClean="0"/>
              <a:t>מיט"ל</a:t>
            </a:r>
            <a:r>
              <a:rPr lang="he-IL" sz="2400" dirty="0" smtClean="0"/>
              <a:t>, </a:t>
            </a:r>
            <a:r>
              <a:rPr lang="he-IL" sz="2800" dirty="0" smtClean="0"/>
              <a:t>יולי</a:t>
            </a:r>
            <a:r>
              <a:rPr lang="he-IL" sz="2400" dirty="0" smtClean="0"/>
              <a:t> 2019</a:t>
            </a:r>
          </a:p>
          <a:p>
            <a:r>
              <a:rPr lang="he-IL" sz="2400" dirty="0" smtClean="0"/>
              <a:t>ד"ר גלי נווה, פרופ' דורית תבור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8292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r>
              <a:rPr lang="he-IL" b="1" dirty="0" err="1"/>
              <a:t>האקתון</a:t>
            </a:r>
            <a:r>
              <a:rPr lang="he-IL" b="1" dirty="0"/>
              <a:t> – קנביס </a:t>
            </a:r>
            <a:r>
              <a:rPr lang="he-IL" b="1" dirty="0" smtClean="0"/>
              <a:t>נוזלי</a:t>
            </a:r>
            <a:r>
              <a:rPr lang="he-IL" dirty="0" smtClean="0"/>
              <a:t> </a:t>
            </a:r>
            <a:r>
              <a:rPr lang="he-IL" sz="3200" dirty="0" smtClean="0"/>
              <a:t>הנדסה כימית</a:t>
            </a:r>
            <a:endParaRPr lang="he-I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687766" cy="4032448"/>
          </a:xfrm>
        </p:spPr>
        <p:txBody>
          <a:bodyPr/>
          <a:lstStyle/>
          <a:p>
            <a:pPr marL="0" indent="0">
              <a:buNone/>
            </a:pPr>
            <a:r>
              <a:rPr lang="he-IL" sz="2800" b="1" dirty="0" smtClean="0"/>
              <a:t>החומר שנשלח </a:t>
            </a:r>
            <a:r>
              <a:rPr lang="he-IL" sz="2800" b="1" dirty="0" err="1" smtClean="0"/>
              <a:t>לסטודנטים.ות</a:t>
            </a:r>
            <a:endParaRPr lang="he-IL" sz="2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e-IL" sz="2400" u="sng" dirty="0" smtClean="0"/>
          </a:p>
          <a:p>
            <a:pPr marL="0" indent="0">
              <a:buNone/>
            </a:pPr>
            <a:r>
              <a:rPr lang="he-IL" sz="2400" u="sng" dirty="0" err="1" smtClean="0"/>
              <a:t>האקתון</a:t>
            </a:r>
            <a:r>
              <a:rPr lang="he-IL" sz="2400" u="sng" dirty="0" smtClean="0"/>
              <a:t> </a:t>
            </a:r>
            <a:r>
              <a:rPr lang="he-IL" sz="2400" u="sng" dirty="0"/>
              <a:t>הנדסה כימית  13.5.19  בנושא </a:t>
            </a:r>
            <a:r>
              <a:rPr lang="he-IL" sz="2400" b="1" dirty="0" err="1"/>
              <a:t>קאנביס</a:t>
            </a:r>
            <a:endParaRPr lang="en-US" sz="2400" dirty="0"/>
          </a:p>
          <a:p>
            <a:pPr marL="0" indent="0" algn="just">
              <a:buNone/>
            </a:pPr>
            <a:r>
              <a:rPr lang="he-IL" sz="2400" dirty="0" smtClean="0"/>
              <a:t>מחקרים </a:t>
            </a:r>
            <a:r>
              <a:rPr lang="he-IL" sz="2400" dirty="0"/>
              <a:t>רבים מצביעים כי לקנאביס יש יתרונות רפואיים, אך כמו כל תרופה או </a:t>
            </a:r>
            <a:r>
              <a:rPr lang="he-IL" sz="2400" dirty="0" smtClean="0"/>
              <a:t>חומר,</a:t>
            </a:r>
            <a:r>
              <a:rPr lang="he-IL" sz="2400" dirty="0"/>
              <a:t> </a:t>
            </a:r>
            <a:r>
              <a:rPr lang="he-IL" sz="2400" dirty="0" smtClean="0"/>
              <a:t>נדרש </a:t>
            </a:r>
            <a:r>
              <a:rPr lang="he-IL" sz="2400" dirty="0"/>
              <a:t>שיתוף פעולה של כימאים, ביולוגים ומהנדסים לפיתוח המוצר.</a:t>
            </a:r>
            <a:endParaRPr lang="en-US" sz="2400" dirty="0"/>
          </a:p>
          <a:p>
            <a:pPr marL="0" indent="0" algn="just">
              <a:buNone/>
            </a:pPr>
            <a:r>
              <a:rPr lang="he-IL" sz="2400" dirty="0"/>
              <a:t>כאן </a:t>
            </a:r>
            <a:r>
              <a:rPr lang="he-IL" sz="2400" dirty="0" err="1"/>
              <a:t>הסטודנטים.ות</a:t>
            </a:r>
            <a:r>
              <a:rPr lang="he-IL" sz="2400" dirty="0"/>
              <a:t> להנדסה כימית נכנסים לתמונה</a:t>
            </a:r>
            <a:r>
              <a:rPr lang="he-IL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77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r>
              <a:rPr lang="he-IL" b="1" dirty="0" err="1"/>
              <a:t>האקתון</a:t>
            </a:r>
            <a:r>
              <a:rPr lang="he-IL" b="1" dirty="0"/>
              <a:t> – קנביס </a:t>
            </a:r>
            <a:r>
              <a:rPr lang="he-IL" b="1" dirty="0" smtClean="0"/>
              <a:t>נוזלי</a:t>
            </a:r>
            <a:r>
              <a:rPr lang="he-IL" dirty="0" smtClean="0"/>
              <a:t> </a:t>
            </a:r>
            <a:r>
              <a:rPr lang="he-IL" sz="3200" dirty="0" smtClean="0"/>
              <a:t>הנדסה כימית</a:t>
            </a:r>
            <a:endParaRPr lang="he-I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464496"/>
          </a:xfrm>
        </p:spPr>
        <p:txBody>
          <a:bodyPr/>
          <a:lstStyle/>
          <a:p>
            <a:pPr marL="0" indent="0">
              <a:buNone/>
            </a:pPr>
            <a:r>
              <a:rPr lang="he-IL" sz="2400" b="1" u="sng" dirty="0" smtClean="0"/>
              <a:t>הערכות</a:t>
            </a:r>
            <a:endParaRPr lang="en-US" sz="2400" dirty="0"/>
          </a:p>
          <a:p>
            <a:pPr marL="0" indent="0" algn="just">
              <a:buNone/>
            </a:pPr>
            <a:r>
              <a:rPr lang="he-IL" sz="2400" dirty="0"/>
              <a:t>מומלץ לקרוא חומר מדעי בנושא </a:t>
            </a:r>
            <a:r>
              <a:rPr lang="he-IL" sz="2400" dirty="0" err="1"/>
              <a:t>הקאנביס</a:t>
            </a:r>
            <a:r>
              <a:rPr lang="he-IL" sz="2400" dirty="0"/>
              <a:t> כמו: החומרים הפעילים, הפקה, צורת שימוש ברפואה ועוד. </a:t>
            </a:r>
            <a:r>
              <a:rPr lang="he-IL" sz="2400" u="sng" dirty="0"/>
              <a:t>קריאה מראש תחסוך זמן</a:t>
            </a:r>
            <a:r>
              <a:rPr lang="he-IL" sz="2400" dirty="0"/>
              <a:t>. יש להגיע עם מחשבים ניידים, כלי כתיבה, מחשבונים, וכל מה שאתם חושבים שיעזור לכם לבצע את המשימה. את המשימה/הבעיה תקבלו בפתיחת </a:t>
            </a:r>
            <a:r>
              <a:rPr lang="he-IL" sz="2400" dirty="0" err="1"/>
              <a:t>האקתון</a:t>
            </a:r>
            <a:r>
              <a:rPr lang="he-IL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he-IL" sz="2400" b="1" u="sng" dirty="0" smtClean="0"/>
              <a:t>חלוקה לקבוצות</a:t>
            </a:r>
            <a:endParaRPr lang="en-US" sz="2400" dirty="0"/>
          </a:p>
          <a:p>
            <a:pPr marL="0" indent="0">
              <a:buNone/>
            </a:pPr>
            <a:r>
              <a:rPr lang="he-IL" sz="2400" dirty="0"/>
              <a:t>החלוקה מתבצעת </a:t>
            </a:r>
            <a:r>
              <a:rPr lang="he-IL" sz="2400" u="sng" dirty="0"/>
              <a:t>ע"י מרצי הקורסים</a:t>
            </a:r>
            <a:r>
              <a:rPr lang="he-IL" sz="2400" dirty="0"/>
              <a:t>. שמות </a:t>
            </a:r>
            <a:r>
              <a:rPr lang="he-IL" sz="2400" dirty="0" err="1"/>
              <a:t>הסטודנטים.ות</a:t>
            </a:r>
            <a:r>
              <a:rPr lang="he-IL" sz="2400" dirty="0"/>
              <a:t> בכל קבוצה יפורסמו בבוקר של יום </a:t>
            </a:r>
            <a:r>
              <a:rPr lang="he-IL" sz="2400" dirty="0" err="1"/>
              <a:t>האקתון</a:t>
            </a:r>
            <a:r>
              <a:rPr lang="he-IL" sz="2400" dirty="0"/>
              <a:t>. </a:t>
            </a:r>
            <a:r>
              <a:rPr lang="he-IL" sz="2400" u="sng" dirty="0"/>
              <a:t>לא יאושרו שינויים בהרכב הקבוצות</a:t>
            </a:r>
            <a:r>
              <a:rPr lang="he-IL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14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r>
              <a:rPr lang="he-IL" b="1" dirty="0" err="1"/>
              <a:t>האקתון</a:t>
            </a:r>
            <a:r>
              <a:rPr lang="he-IL" b="1" dirty="0"/>
              <a:t> – קנביס </a:t>
            </a:r>
            <a:r>
              <a:rPr lang="he-IL" b="1" dirty="0" smtClean="0"/>
              <a:t>נוזלי</a:t>
            </a:r>
            <a:r>
              <a:rPr lang="he-IL" dirty="0" smtClean="0"/>
              <a:t> </a:t>
            </a:r>
            <a:r>
              <a:rPr lang="he-IL" sz="3200" dirty="0" smtClean="0"/>
              <a:t>הנדסה כימית</a:t>
            </a:r>
            <a:endParaRPr lang="he-I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37" y="1484784"/>
            <a:ext cx="8169725" cy="4392488"/>
          </a:xfrm>
        </p:spPr>
        <p:txBody>
          <a:bodyPr/>
          <a:lstStyle/>
          <a:p>
            <a:pPr marL="0" indent="0">
              <a:buNone/>
            </a:pPr>
            <a:r>
              <a:rPr lang="he-IL" sz="2400" b="1" u="sng" dirty="0" smtClean="0"/>
              <a:t>לוח </a:t>
            </a:r>
            <a:r>
              <a:rPr lang="he-IL" sz="2400" b="1" u="sng" dirty="0"/>
              <a:t>זמנים</a:t>
            </a:r>
            <a:r>
              <a:rPr lang="he-IL" sz="2400" b="1" dirty="0"/>
              <a:t>:</a:t>
            </a:r>
            <a:endParaRPr lang="en-US" sz="2400" dirty="0"/>
          </a:p>
          <a:p>
            <a:pPr marL="0" indent="0">
              <a:buNone/>
            </a:pPr>
            <a:r>
              <a:rPr lang="he-IL" sz="2400" dirty="0"/>
              <a:t>9:00-9:15 	פתיחה והסבר </a:t>
            </a:r>
            <a:endParaRPr lang="en-US" sz="2400" dirty="0" smtClean="0"/>
          </a:p>
          <a:p>
            <a:pPr marL="2062163" indent="-2062163">
              <a:buNone/>
            </a:pPr>
            <a:r>
              <a:rPr lang="he-IL" sz="2400" dirty="0" smtClean="0"/>
              <a:t>9:15-10:00	הרצאת אורח – "</a:t>
            </a:r>
            <a:r>
              <a:rPr lang="he-IL" sz="2400" b="1" i="1" dirty="0" smtClean="0"/>
              <a:t>קנאביס רפואי מ-</a:t>
            </a:r>
            <a:r>
              <a:rPr lang="en-US" sz="2400" b="1" i="1" dirty="0" smtClean="0"/>
              <a:t>DNA</a:t>
            </a:r>
            <a:r>
              <a:rPr lang="he-IL" sz="2400" b="1" i="1" dirty="0" smtClean="0"/>
              <a:t> עד למוצר על המדף</a:t>
            </a:r>
            <a:r>
              <a:rPr lang="he-IL" sz="2400" b="1" dirty="0" smtClean="0"/>
              <a:t>",  ד"ר עודד שגיא -</a:t>
            </a:r>
            <a:r>
              <a:rPr lang="he-IL" sz="2400" dirty="0" smtClean="0"/>
              <a:t> מייסד ומנהל חברות</a:t>
            </a:r>
          </a:p>
          <a:p>
            <a:pPr marL="2062163" indent="-2062163">
              <a:buNone/>
            </a:pPr>
            <a:r>
              <a:rPr lang="he-IL" sz="2400" dirty="0" smtClean="0"/>
              <a:t>10:00-15:45</a:t>
            </a:r>
            <a:r>
              <a:rPr lang="he-IL" sz="2400" dirty="0"/>
              <a:t>	עבודה </a:t>
            </a:r>
            <a:r>
              <a:rPr lang="he-IL" sz="2400" dirty="0" smtClean="0"/>
              <a:t>בקבוצות</a:t>
            </a:r>
            <a:endParaRPr lang="en-US" sz="2400" dirty="0" smtClean="0"/>
          </a:p>
          <a:p>
            <a:pPr marL="0" indent="0">
              <a:buNone/>
            </a:pPr>
            <a:r>
              <a:rPr lang="he-IL" sz="2400" dirty="0" smtClean="0"/>
              <a:t>16:00-17:30	הצגת התוצרים ושיפוט</a:t>
            </a:r>
            <a:endParaRPr lang="en-US" sz="2400" dirty="0" smtClean="0"/>
          </a:p>
          <a:p>
            <a:pPr marL="2062163" indent="-2062163">
              <a:buNone/>
            </a:pPr>
            <a:r>
              <a:rPr lang="he-IL" sz="2400" dirty="0" smtClean="0"/>
              <a:t>17:30-18:00</a:t>
            </a:r>
            <a:r>
              <a:rPr lang="he-IL" sz="2400" dirty="0"/>
              <a:t>	</a:t>
            </a:r>
            <a:r>
              <a:rPr lang="he-IL" sz="2400" dirty="0" smtClean="0"/>
              <a:t>טקס </a:t>
            </a:r>
            <a:r>
              <a:rPr lang="he-IL" sz="2400" dirty="0"/>
              <a:t>מלגות אדמה והכרזת על הקבוצות הזוכות </a:t>
            </a:r>
            <a:r>
              <a:rPr lang="he-IL" sz="2400" dirty="0" err="1" smtClean="0"/>
              <a:t>בהאקתון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24318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r>
              <a:rPr lang="he-IL" b="1" dirty="0" err="1"/>
              <a:t>האקתון</a:t>
            </a:r>
            <a:r>
              <a:rPr lang="he-IL" b="1" dirty="0"/>
              <a:t> – קנביס </a:t>
            </a:r>
            <a:r>
              <a:rPr lang="he-IL" b="1" dirty="0" smtClean="0"/>
              <a:t>נוזלי</a:t>
            </a:r>
            <a:r>
              <a:rPr lang="he-IL" dirty="0" smtClean="0"/>
              <a:t> </a:t>
            </a:r>
            <a:r>
              <a:rPr lang="he-IL" sz="3200" dirty="0" smtClean="0"/>
              <a:t>הנדסה כימית</a:t>
            </a:r>
            <a:endParaRPr lang="he-I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25" y="1556792"/>
            <a:ext cx="8169725" cy="4752528"/>
          </a:xfrm>
        </p:spPr>
        <p:txBody>
          <a:bodyPr/>
          <a:lstStyle/>
          <a:p>
            <a:pPr marL="0" indent="0">
              <a:buNone/>
            </a:pPr>
            <a:r>
              <a:rPr lang="he-IL" sz="2400" b="1" u="sng" dirty="0" smtClean="0"/>
              <a:t>ציון </a:t>
            </a:r>
            <a:r>
              <a:rPr lang="he-IL" sz="2400" b="1" u="sng" dirty="0"/>
              <a:t>על </a:t>
            </a:r>
            <a:r>
              <a:rPr lang="he-IL" sz="2400" b="1" u="sng" dirty="0" err="1" smtClean="0"/>
              <a:t>האקתון</a:t>
            </a:r>
            <a:r>
              <a:rPr lang="he-IL" sz="2400" dirty="0" smtClean="0"/>
              <a:t> </a:t>
            </a:r>
            <a:endParaRPr lang="en-US" sz="2400" dirty="0"/>
          </a:p>
          <a:p>
            <a:pPr marL="0" indent="0">
              <a:buNone/>
            </a:pPr>
            <a:r>
              <a:rPr lang="he-IL" sz="2400" dirty="0"/>
              <a:t>כל מרצי הקורסים שמשתתפים </a:t>
            </a:r>
            <a:r>
              <a:rPr lang="he-IL" sz="2400" dirty="0" err="1"/>
              <a:t>בהאקתון</a:t>
            </a:r>
            <a:r>
              <a:rPr lang="he-IL" sz="2400" dirty="0"/>
              <a:t> יתנו ציון על השתתפות </a:t>
            </a:r>
            <a:r>
              <a:rPr lang="he-IL" sz="2400" dirty="0" err="1"/>
              <a:t>הסטודנטים.ות</a:t>
            </a:r>
            <a:r>
              <a:rPr lang="he-IL" sz="2400" dirty="0"/>
              <a:t> </a:t>
            </a:r>
            <a:r>
              <a:rPr lang="he-IL" sz="2400" dirty="0" err="1"/>
              <a:t>מעורבתם.ן</a:t>
            </a:r>
            <a:r>
              <a:rPr lang="he-IL" sz="2400" dirty="0"/>
              <a:t> בתהליך ועל הצגת התוצרים.</a:t>
            </a:r>
            <a:endParaRPr lang="en-US" sz="2400" dirty="0"/>
          </a:p>
          <a:p>
            <a:pPr marL="0" indent="0">
              <a:buNone/>
            </a:pPr>
            <a:endParaRPr lang="he-IL" sz="2400" b="1" u="sng" dirty="0" smtClean="0"/>
          </a:p>
          <a:p>
            <a:pPr marL="0" indent="0">
              <a:buNone/>
            </a:pPr>
            <a:r>
              <a:rPr lang="he-IL" sz="2400" b="1" u="sng" dirty="0" smtClean="0"/>
              <a:t>ועדת השיפוט</a:t>
            </a:r>
            <a:endParaRPr lang="en-US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e-IL" sz="2400" dirty="0"/>
              <a:t>3 מהנדסים מאדמה - </a:t>
            </a:r>
            <a:r>
              <a:rPr lang="he-IL" sz="2400" dirty="0" smtClean="0"/>
              <a:t>מכתשים</a:t>
            </a:r>
            <a:endParaRPr lang="en-US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e-IL" sz="2400" dirty="0"/>
              <a:t>ד"ר אריאלה </a:t>
            </a:r>
            <a:r>
              <a:rPr lang="he-IL" sz="2400" dirty="0" smtClean="0"/>
              <a:t>בורג</a:t>
            </a:r>
            <a:endParaRPr lang="en-US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e-IL" sz="2400" dirty="0"/>
              <a:t>פרופ' דורית </a:t>
            </a:r>
            <a:r>
              <a:rPr lang="he-IL" sz="2400" dirty="0" smtClean="0"/>
              <a:t>תבור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6942" y="3645024"/>
            <a:ext cx="42835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400" b="1" u="sng" dirty="0"/>
              <a:t>פרסים לזוכים </a:t>
            </a:r>
            <a:r>
              <a:rPr lang="he-IL" sz="2400" b="1" u="sng" dirty="0" err="1" smtClean="0"/>
              <a:t>בהאקתון</a:t>
            </a:r>
            <a:endParaRPr lang="en-US" sz="2400" dirty="0"/>
          </a:p>
          <a:p>
            <a:pPr lvl="0"/>
            <a:r>
              <a:rPr lang="he-IL" sz="2400" dirty="0"/>
              <a:t>מקום ראשון – 7 נק' בונוס </a:t>
            </a:r>
            <a:r>
              <a:rPr lang="he-IL" sz="2400" dirty="0" smtClean="0"/>
              <a:t>בקורסים</a:t>
            </a:r>
            <a:endParaRPr lang="en-US" sz="2400" dirty="0"/>
          </a:p>
          <a:p>
            <a:pPr lvl="0"/>
            <a:r>
              <a:rPr lang="he-IL" sz="2400" dirty="0"/>
              <a:t>מקום שני – 5 נק' בונוס </a:t>
            </a:r>
            <a:r>
              <a:rPr lang="he-IL" sz="2400" dirty="0" smtClean="0"/>
              <a:t>בקורסים </a:t>
            </a:r>
          </a:p>
          <a:p>
            <a:pPr lvl="0"/>
            <a:r>
              <a:rPr lang="he-IL" sz="2400" dirty="0" smtClean="0"/>
              <a:t>מקום </a:t>
            </a:r>
            <a:r>
              <a:rPr lang="he-IL" sz="2400" dirty="0"/>
              <a:t>שלישי – 3 נק' בונוס </a:t>
            </a:r>
            <a:r>
              <a:rPr lang="he-IL" sz="2400" dirty="0" smtClean="0"/>
              <a:t>בקורסים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2495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r>
              <a:rPr lang="he-IL" b="1" dirty="0" err="1"/>
              <a:t>האקתון</a:t>
            </a:r>
            <a:r>
              <a:rPr lang="he-IL" b="1" dirty="0"/>
              <a:t> – קנביס </a:t>
            </a:r>
            <a:r>
              <a:rPr lang="he-IL" b="1" dirty="0" smtClean="0"/>
              <a:t>נוזלי</a:t>
            </a:r>
            <a:r>
              <a:rPr lang="he-IL" dirty="0" smtClean="0"/>
              <a:t> </a:t>
            </a:r>
            <a:r>
              <a:rPr lang="he-IL" sz="3200" dirty="0" smtClean="0"/>
              <a:t>הנדסה כימית</a:t>
            </a:r>
            <a:endParaRPr lang="he-I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25" y="1340768"/>
            <a:ext cx="8169725" cy="4392488"/>
          </a:xfrm>
        </p:spPr>
        <p:txBody>
          <a:bodyPr/>
          <a:lstStyle/>
          <a:p>
            <a:pPr marL="0" indent="0">
              <a:buNone/>
            </a:pPr>
            <a:r>
              <a:rPr lang="he-IL" sz="2800" b="1" u="sng" dirty="0"/>
              <a:t>המשימה - תכנון תהליך ליצור נוזל </a:t>
            </a:r>
            <a:r>
              <a:rPr lang="he-IL" sz="2800" b="1" u="sng" dirty="0" err="1"/>
              <a:t>קאנביס</a:t>
            </a:r>
            <a:r>
              <a:rPr lang="he-IL" sz="2800" b="1" u="sng" dirty="0"/>
              <a:t> </a:t>
            </a:r>
            <a:r>
              <a:rPr lang="he-IL" sz="2800" b="1" u="sng" dirty="0" smtClean="0"/>
              <a:t>רפואי </a:t>
            </a:r>
            <a:endParaRPr lang="en-US" sz="2800" b="1" u="sng" dirty="0"/>
          </a:p>
          <a:p>
            <a:pPr marL="0" indent="0">
              <a:buNone/>
            </a:pPr>
            <a:r>
              <a:rPr lang="he-IL" sz="2400" dirty="0"/>
              <a:t>ישנם צרכנים רבים שאינם יכולים לצרוך את הקנאביס בצורת עישון ולכן יש לפתח תהליך שבו התוצר יהיה נוזלי.</a:t>
            </a:r>
            <a:endParaRPr lang="en-US" sz="2400" dirty="0"/>
          </a:p>
          <a:p>
            <a:pPr lvl="0"/>
            <a:r>
              <a:rPr lang="he-IL" sz="2400" dirty="0" smtClean="0"/>
              <a:t>יש </a:t>
            </a:r>
            <a:r>
              <a:rPr lang="he-IL" sz="2400" dirty="0"/>
              <a:t>להשתמש בידע ההנדסי שנלמד בתואר.</a:t>
            </a:r>
            <a:endParaRPr lang="en-US" sz="2400" dirty="0"/>
          </a:p>
          <a:p>
            <a:pPr lvl="0"/>
            <a:r>
              <a:rPr lang="he-IL" sz="2400" dirty="0"/>
              <a:t>אין הגבלה למקור של החומרים הפעילים (צמח, סינתזה, חיידקים וכו').</a:t>
            </a:r>
            <a:endParaRPr lang="en-US" sz="2400" dirty="0"/>
          </a:p>
          <a:p>
            <a:pPr lvl="0"/>
            <a:r>
              <a:rPr lang="he-IL" sz="2400" dirty="0"/>
              <a:t>התפוקה </a:t>
            </a:r>
            <a:r>
              <a:rPr lang="he-IL" sz="2400" dirty="0" err="1"/>
              <a:t>שנדיש</a:t>
            </a:r>
            <a:r>
              <a:rPr lang="he-IL" sz="2400" dirty="0"/>
              <a:t> לבצע תכנון מלא הנדרש בחבילת תהליך: תזרים משבצות, תזרים תהליך, טבלאות זרמים, הגדרת יחידות ציוד וכד'.</a:t>
            </a:r>
            <a:endParaRPr lang="en-US" sz="2400" dirty="0"/>
          </a:p>
          <a:p>
            <a:pPr lvl="0"/>
            <a:r>
              <a:rPr lang="he-IL" sz="2400" dirty="0"/>
              <a:t>יש להתייחס להיבטים רשת היא בינונית בטווח של  </a:t>
            </a:r>
            <a:r>
              <a:rPr lang="en-US" sz="2400" dirty="0"/>
              <a:t>200 kg/day</a:t>
            </a:r>
          </a:p>
          <a:p>
            <a:pPr lvl="0"/>
            <a:r>
              <a:rPr lang="he-IL" sz="2400" dirty="0" smtClean="0"/>
              <a:t>הכלכליים </a:t>
            </a:r>
            <a:r>
              <a:rPr lang="he-IL" sz="2400" dirty="0"/>
              <a:t>והסביבתיים</a:t>
            </a:r>
            <a:r>
              <a:rPr lang="he-IL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42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3"/>
          </a:xfrm>
        </p:spPr>
        <p:txBody>
          <a:bodyPr/>
          <a:lstStyle/>
          <a:p>
            <a:r>
              <a:rPr lang="he-IL" b="1" dirty="0" err="1" smtClean="0"/>
              <a:t>האקתון</a:t>
            </a:r>
            <a:r>
              <a:rPr lang="he-IL" b="1" dirty="0" smtClean="0"/>
              <a:t> – קנביס נוזלי </a:t>
            </a:r>
            <a:r>
              <a:rPr lang="he-IL" sz="3200" dirty="0" smtClean="0"/>
              <a:t>הנדסה כימית</a:t>
            </a:r>
            <a:br>
              <a:rPr lang="he-IL" sz="3200" dirty="0" smtClean="0"/>
            </a:br>
            <a:endParaRPr lang="he-IL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84784"/>
            <a:ext cx="8060667" cy="4351338"/>
          </a:xfrm>
        </p:spPr>
        <p:txBody>
          <a:bodyPr/>
          <a:lstStyle/>
          <a:p>
            <a:endParaRPr lang="he-IL" sz="2800" dirty="0" smtClean="0"/>
          </a:p>
          <a:p>
            <a:r>
              <a:rPr lang="he-IL" sz="2800" dirty="0" smtClean="0"/>
              <a:t>נושא 'סקסי' עכשווי ומקושר למציאות</a:t>
            </a:r>
          </a:p>
          <a:p>
            <a:r>
              <a:rPr lang="he-IL" sz="2800" dirty="0" smtClean="0"/>
              <a:t>שיתוף של התעשייה מגביר מוטיבציה ומשקף רלוונטיות </a:t>
            </a:r>
          </a:p>
          <a:p>
            <a:r>
              <a:rPr lang="he-IL" sz="2800" dirty="0" smtClean="0"/>
              <a:t>שילוב של מרצים שונים מפרה</a:t>
            </a:r>
          </a:p>
          <a:p>
            <a:r>
              <a:rPr lang="he-IL" sz="2800" dirty="0" smtClean="0"/>
              <a:t>קביעת הקבוצות ע"י המרצים ולא ע"י בחירה של </a:t>
            </a:r>
            <a:r>
              <a:rPr lang="he-IL" sz="2800" dirty="0" err="1" smtClean="0"/>
              <a:t>הסטודנטים.ות</a:t>
            </a:r>
            <a:r>
              <a:rPr lang="he-IL" sz="2800" dirty="0" smtClean="0"/>
              <a:t> משקף את העולם </a:t>
            </a:r>
            <a:r>
              <a:rPr lang="he-IL" sz="2800" dirty="0" err="1" smtClean="0"/>
              <a:t>האמיתי</a:t>
            </a:r>
            <a:endParaRPr lang="he-IL" sz="2800" dirty="0" smtClean="0"/>
          </a:p>
          <a:p>
            <a:r>
              <a:rPr lang="he-IL" sz="2800" dirty="0" smtClean="0"/>
              <a:t>פידבק הסטודנטים היה חיובי –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מאתגר, קשה אבל מאוד מהנה ומפתח מיומנויות אחרות </a:t>
            </a:r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3479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– </a:t>
            </a:r>
            <a:r>
              <a:rPr lang="he-IL" dirty="0" err="1" smtClean="0"/>
              <a:t>האקתון</a:t>
            </a:r>
            <a:r>
              <a:rPr lang="he-IL" dirty="0" smtClean="0"/>
              <a:t> – מדעי הנתונים</a:t>
            </a:r>
            <a:br>
              <a:rPr lang="he-IL" dirty="0" smtClean="0"/>
            </a:br>
            <a:r>
              <a:rPr lang="he-IL" sz="3200" dirty="0" smtClean="0"/>
              <a:t>(דר' דימה </a:t>
            </a:r>
            <a:r>
              <a:rPr lang="he-IL" sz="3200" dirty="0" err="1" smtClean="0"/>
              <a:t>אלברג</a:t>
            </a:r>
            <a:r>
              <a:rPr lang="he-IL" sz="3200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3513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he-IL" sz="3600" dirty="0" smtClean="0"/>
              <a:t>המשימה</a:t>
            </a:r>
            <a:endParaRPr lang="en-US" sz="3600" dirty="0" smtClean="0"/>
          </a:p>
          <a:p>
            <a:pPr lvl="1"/>
            <a:r>
              <a:rPr lang="he-IL" dirty="0" smtClean="0"/>
              <a:t>שימוש בנתוני אימון לבניית מודלי חיזוי מבוססי אלגוריתמי </a:t>
            </a:r>
            <a:r>
              <a:rPr lang="en-US" dirty="0" smtClean="0"/>
              <a:t>Machine Learning</a:t>
            </a:r>
            <a:r>
              <a:rPr lang="he-IL" dirty="0" smtClean="0"/>
              <a:t> ובדיקתם מול נתוני מבחן</a:t>
            </a:r>
            <a:r>
              <a:rPr lang="en-US" dirty="0" smtClean="0"/>
              <a:t> </a:t>
            </a:r>
            <a:endParaRPr lang="he-IL" dirty="0" smtClean="0"/>
          </a:p>
          <a:p>
            <a:pPr lvl="1"/>
            <a:r>
              <a:rPr lang="he-IL" dirty="0" smtClean="0"/>
              <a:t>שימוש בכלי אוטומטי להערכת התוצרים באתר </a:t>
            </a:r>
            <a:r>
              <a:rPr lang="en-US" dirty="0" err="1" smtClean="0"/>
              <a:t>Kaggle</a:t>
            </a:r>
            <a:r>
              <a:rPr lang="he-IL" dirty="0" smtClean="0"/>
              <a:t> (חברת בת של </a:t>
            </a:r>
            <a:r>
              <a:rPr lang="en-US" dirty="0" smtClean="0"/>
              <a:t>google</a:t>
            </a:r>
            <a:r>
              <a:rPr lang="he-IL" dirty="0" smtClean="0"/>
              <a:t>)</a:t>
            </a:r>
          </a:p>
          <a:p>
            <a:pPr marL="1076325" lvl="2" indent="-273050"/>
            <a:r>
              <a:rPr lang="he-IL" sz="2400" dirty="0" smtClean="0"/>
              <a:t>דיוק </a:t>
            </a:r>
          </a:p>
          <a:p>
            <a:pPr marL="1076325" lvl="2" indent="-273050"/>
            <a:r>
              <a:rPr lang="he-IL" sz="2400" dirty="0" smtClean="0"/>
              <a:t>כמות </a:t>
            </a:r>
            <a:r>
              <a:rPr lang="he-IL" sz="2400" dirty="0"/>
              <a:t>ההגשות </a:t>
            </a:r>
          </a:p>
          <a:p>
            <a:pPr marL="1076325" lvl="2" indent="-273050"/>
            <a:r>
              <a:rPr lang="he-IL" sz="2400" dirty="0" smtClean="0"/>
              <a:t>איכות הקוד</a:t>
            </a:r>
          </a:p>
        </p:txBody>
      </p:sp>
    </p:spTree>
    <p:extLst>
      <p:ext uri="{BB962C8B-B14F-4D97-AF65-F5344CB8AC3E}">
        <p14:creationId xmlns:p14="http://schemas.microsoft.com/office/powerpoint/2010/main" val="194345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– </a:t>
            </a:r>
            <a:r>
              <a:rPr lang="he-IL" dirty="0" err="1" smtClean="0"/>
              <a:t>האקתון</a:t>
            </a:r>
            <a:r>
              <a:rPr lang="he-IL" dirty="0" smtClean="0"/>
              <a:t> – מדעי הנתונים</a:t>
            </a:r>
            <a:br>
              <a:rPr lang="he-IL" dirty="0" smtClean="0"/>
            </a:br>
            <a:r>
              <a:rPr lang="he-IL" sz="3200" dirty="0" smtClean="0"/>
              <a:t>(דר' דימה </a:t>
            </a:r>
            <a:r>
              <a:rPr lang="he-IL" sz="3200" dirty="0" err="1" smtClean="0"/>
              <a:t>אלברג</a:t>
            </a:r>
            <a:r>
              <a:rPr lang="he-IL" sz="3200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4823"/>
            <a:ext cx="7886700" cy="4170027"/>
          </a:xfrm>
        </p:spPr>
        <p:txBody>
          <a:bodyPr/>
          <a:lstStyle/>
          <a:p>
            <a:r>
              <a:rPr lang="he-IL" dirty="0" smtClean="0"/>
              <a:t>משך ההאקתון</a:t>
            </a:r>
          </a:p>
          <a:p>
            <a:pPr lvl="1"/>
            <a:r>
              <a:rPr lang="he-IL" sz="2400" dirty="0" smtClean="0"/>
              <a:t>תחרות פתוחה (</a:t>
            </a:r>
            <a:r>
              <a:rPr lang="en-US" sz="2400" dirty="0" smtClean="0"/>
              <a:t>PUBLIC</a:t>
            </a:r>
            <a:r>
              <a:rPr lang="he-IL" sz="2400" dirty="0" smtClean="0"/>
              <a:t>) לאורך הסמסטר-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עם 90% מנתוני האימון</a:t>
            </a:r>
          </a:p>
          <a:p>
            <a:pPr lvl="1"/>
            <a:r>
              <a:rPr lang="he-IL" sz="2400" dirty="0" smtClean="0"/>
              <a:t>תחרות סגורה (</a:t>
            </a:r>
            <a:r>
              <a:rPr lang="en-US" sz="2400" dirty="0" smtClean="0"/>
              <a:t>PRIVATE</a:t>
            </a:r>
            <a:r>
              <a:rPr lang="he-IL" sz="2400" dirty="0" smtClean="0"/>
              <a:t>) בשבוע האחרון של הסמסטר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עם 100% נתוני אימון</a:t>
            </a:r>
          </a:p>
        </p:txBody>
      </p:sp>
    </p:spTree>
    <p:extLst>
      <p:ext uri="{BB962C8B-B14F-4D97-AF65-F5344CB8AC3E}">
        <p14:creationId xmlns:p14="http://schemas.microsoft.com/office/powerpoint/2010/main" val="405730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– </a:t>
            </a:r>
            <a:r>
              <a:rPr lang="he-IL" dirty="0" err="1" smtClean="0"/>
              <a:t>האקתון</a:t>
            </a:r>
            <a:r>
              <a:rPr lang="he-IL" dirty="0" smtClean="0"/>
              <a:t> – מדעי הנתונים</a:t>
            </a:r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409" y="1027907"/>
            <a:ext cx="7644160" cy="56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– </a:t>
            </a:r>
            <a:r>
              <a:rPr lang="he-IL" dirty="0" err="1" smtClean="0"/>
              <a:t>האקתון</a:t>
            </a:r>
            <a:r>
              <a:rPr lang="he-IL" dirty="0" smtClean="0"/>
              <a:t> – מדעי הנתונים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התמודדות עם סביבה '</a:t>
            </a:r>
            <a:r>
              <a:rPr lang="he-IL" dirty="0" err="1" smtClean="0"/>
              <a:t>אמיתית</a:t>
            </a:r>
            <a:r>
              <a:rPr lang="he-IL" dirty="0" smtClean="0"/>
              <a:t>'</a:t>
            </a:r>
          </a:p>
          <a:p>
            <a:r>
              <a:rPr lang="he-IL" dirty="0" smtClean="0"/>
              <a:t>מדידה אובייקטיבית </a:t>
            </a:r>
            <a:r>
              <a:rPr lang="he-IL" smtClean="0"/>
              <a:t>(בחלקה)</a:t>
            </a:r>
            <a:endParaRPr lang="he-IL" dirty="0" smtClean="0"/>
          </a:p>
          <a:p>
            <a:r>
              <a:rPr lang="he-IL" dirty="0" smtClean="0"/>
              <a:t>מעקב פשוט ע"י המרצה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354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סדר יום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53347"/>
          </a:xfrm>
        </p:spPr>
        <p:txBody>
          <a:bodyPr>
            <a:noAutofit/>
          </a:bodyPr>
          <a:lstStyle/>
          <a:p>
            <a:r>
              <a:rPr lang="he-IL" dirty="0" smtClean="0"/>
              <a:t>רקע על המכללה</a:t>
            </a:r>
          </a:p>
          <a:p>
            <a:r>
              <a:rPr lang="he-IL" dirty="0" smtClean="0"/>
              <a:t>קורסי </a:t>
            </a:r>
            <a:r>
              <a:rPr lang="en-US" dirty="0" smtClean="0"/>
              <a:t>Project Oriented</a:t>
            </a:r>
            <a:endParaRPr lang="he-IL" dirty="0" smtClean="0"/>
          </a:p>
          <a:p>
            <a:r>
              <a:rPr lang="he-IL" dirty="0" smtClean="0"/>
              <a:t>אופן היישום במכללה </a:t>
            </a:r>
          </a:p>
          <a:p>
            <a:r>
              <a:rPr lang="he-IL" dirty="0" err="1" smtClean="0"/>
              <a:t>האקתונים</a:t>
            </a:r>
            <a:endParaRPr lang="he-IL" dirty="0" smtClean="0"/>
          </a:p>
          <a:p>
            <a:pPr lvl="1"/>
            <a:r>
              <a:rPr lang="he-IL" dirty="0" smtClean="0"/>
              <a:t>מטרה</a:t>
            </a:r>
          </a:p>
          <a:p>
            <a:pPr lvl="1"/>
            <a:r>
              <a:rPr lang="he-IL" dirty="0" smtClean="0"/>
              <a:t>דוגמאות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4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4301" y="1544638"/>
            <a:ext cx="7772400" cy="2820466"/>
          </a:xfrm>
        </p:spPr>
        <p:txBody>
          <a:bodyPr/>
          <a:lstStyle/>
          <a:p>
            <a:pPr algn="ctr"/>
            <a:r>
              <a:rPr lang="he-IL" dirty="0" smtClean="0">
                <a:cs typeface="+mn-cs"/>
              </a:rPr>
              <a:t/>
            </a:r>
            <a:br>
              <a:rPr lang="he-IL" dirty="0" smtClean="0">
                <a:cs typeface="+mn-cs"/>
              </a:rPr>
            </a:br>
            <a:r>
              <a:rPr lang="he-IL" dirty="0" smtClean="0">
                <a:cs typeface="+mn-cs"/>
              </a:rPr>
              <a:t>שאלות?</a:t>
            </a:r>
            <a:br>
              <a:rPr lang="he-IL" dirty="0" smtClean="0">
                <a:cs typeface="+mn-cs"/>
              </a:rPr>
            </a:br>
            <a:r>
              <a:rPr lang="he-IL" dirty="0">
                <a:cs typeface="+mn-cs"/>
              </a:rPr>
              <a:t/>
            </a:r>
            <a:br>
              <a:rPr lang="he-IL" dirty="0">
                <a:cs typeface="+mn-cs"/>
              </a:rPr>
            </a:br>
            <a:r>
              <a:rPr lang="he-IL" dirty="0" smtClean="0">
                <a:cs typeface="+mn-cs"/>
              </a:rPr>
              <a:t>תודה.</a:t>
            </a:r>
            <a:endParaRPr lang="he-IL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6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SCE</a:t>
            </a:r>
            <a:r>
              <a:rPr lang="he-IL" dirty="0" smtClean="0"/>
              <a:t> – המכללה להנדסה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על שם סמי שמעון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מכללה להנדסה</a:t>
            </a:r>
          </a:p>
          <a:p>
            <a:r>
              <a:rPr lang="he-IL" dirty="0" smtClean="0"/>
              <a:t>2 קמפוסים, 6 מחלקות אקדמיות</a:t>
            </a:r>
          </a:p>
          <a:p>
            <a:r>
              <a:rPr lang="he-IL" dirty="0" smtClean="0"/>
              <a:t>לימודים לתואר ראשון ושני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79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קורסי </a:t>
            </a:r>
            <a:r>
              <a:rPr lang="en-US" b="1" dirty="0" smtClean="0"/>
              <a:t>Project Oriented</a:t>
            </a:r>
            <a:r>
              <a:rPr lang="he-IL" b="1" dirty="0" smtClean="0"/>
              <a:t> </a:t>
            </a:r>
            <a:r>
              <a:rPr lang="he-IL" dirty="0" smtClean="0"/>
              <a:t>(</a:t>
            </a:r>
            <a:r>
              <a:rPr lang="en-US" b="1" dirty="0" smtClean="0"/>
              <a:t>PO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/>
              <a:t>הכנה לעולם העסקי</a:t>
            </a:r>
          </a:p>
          <a:p>
            <a:pPr marL="714375" lvl="1" indent="-371475"/>
            <a:r>
              <a:rPr lang="he-IL" dirty="0" smtClean="0"/>
              <a:t>התמודדות עם בעיות מורכבות, מולטי-</a:t>
            </a:r>
            <a:r>
              <a:rPr lang="he-IL" dirty="0" err="1" smtClean="0"/>
              <a:t>דיספלינריות</a:t>
            </a:r>
            <a:endParaRPr lang="he-IL" dirty="0" smtClean="0"/>
          </a:p>
          <a:p>
            <a:pPr marL="714375" lvl="1" indent="-371475"/>
            <a:r>
              <a:rPr lang="he-IL" dirty="0" smtClean="0"/>
              <a:t>התמודדות לאורך זמן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(שבועות/ חודשים במקום שעות/ימים)</a:t>
            </a:r>
          </a:p>
          <a:p>
            <a:pPr marL="714375" lvl="1" indent="-371475"/>
            <a:r>
              <a:rPr lang="he-IL" dirty="0" smtClean="0"/>
              <a:t>התמודדות עצמאית</a:t>
            </a:r>
          </a:p>
          <a:p>
            <a:pPr marL="714375" lvl="1" indent="-371475"/>
            <a:r>
              <a:rPr lang="he-IL" dirty="0" smtClean="0"/>
              <a:t>התנסות בעבודת צוות</a:t>
            </a:r>
          </a:p>
        </p:txBody>
      </p:sp>
    </p:spTree>
    <p:extLst>
      <p:ext uri="{BB962C8B-B14F-4D97-AF65-F5344CB8AC3E}">
        <p14:creationId xmlns:p14="http://schemas.microsoft.com/office/powerpoint/2010/main" val="426930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יישום </a:t>
            </a:r>
            <a:r>
              <a:rPr lang="he-IL" dirty="0" err="1"/>
              <a:t>פרויקטי</a:t>
            </a:r>
            <a:r>
              <a:rPr lang="he-IL" dirty="0"/>
              <a:t> </a:t>
            </a:r>
            <a:r>
              <a:rPr lang="en-GB" b="1" dirty="0"/>
              <a:t>PO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276"/>
            <a:ext cx="8229600" cy="4833068"/>
          </a:xfrm>
        </p:spPr>
        <p:txBody>
          <a:bodyPr>
            <a:noAutofit/>
          </a:bodyPr>
          <a:lstStyle/>
          <a:p>
            <a:r>
              <a:rPr lang="he-IL" dirty="0" smtClean="0"/>
              <a:t>כ- 15% מהקורסים לתואר ראשון</a:t>
            </a:r>
          </a:p>
          <a:p>
            <a:r>
              <a:rPr lang="he-IL" dirty="0" smtClean="0"/>
              <a:t>בכל מחלקה 9 קורסים (לפחות):</a:t>
            </a:r>
          </a:p>
          <a:p>
            <a:pPr lvl="1"/>
            <a:r>
              <a:rPr lang="he-IL" dirty="0" smtClean="0"/>
              <a:t>שנה א' – קורס אחד</a:t>
            </a:r>
          </a:p>
          <a:p>
            <a:pPr lvl="1"/>
            <a:r>
              <a:rPr lang="he-IL" dirty="0" smtClean="0"/>
              <a:t>שנה ב' – שני קורסים</a:t>
            </a:r>
          </a:p>
          <a:p>
            <a:pPr lvl="1"/>
            <a:r>
              <a:rPr lang="he-IL" dirty="0" smtClean="0"/>
              <a:t>שנה ג' + ד' – שלושה קורסים (בכל שנה)</a:t>
            </a:r>
          </a:p>
        </p:txBody>
      </p:sp>
    </p:spTree>
    <p:extLst>
      <p:ext uri="{BB962C8B-B14F-4D97-AF65-F5344CB8AC3E}">
        <p14:creationId xmlns:p14="http://schemas.microsoft.com/office/powerpoint/2010/main" val="423600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יישום </a:t>
            </a:r>
            <a:r>
              <a:rPr lang="he-IL" dirty="0" err="1" smtClean="0"/>
              <a:t>פרויקטי</a:t>
            </a:r>
            <a:r>
              <a:rPr lang="he-IL" dirty="0" smtClean="0"/>
              <a:t> </a:t>
            </a:r>
            <a:r>
              <a:rPr lang="en-US" b="1" dirty="0" smtClean="0"/>
              <a:t>PO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צמצום שעות ההוראה ב- 50-80%</a:t>
            </a:r>
          </a:p>
          <a:p>
            <a:r>
              <a:rPr lang="he-IL" dirty="0"/>
              <a:t>מתן הנחיה אישית לצוותים</a:t>
            </a:r>
          </a:p>
          <a:p>
            <a:r>
              <a:rPr lang="he-IL" dirty="0" smtClean="0"/>
              <a:t>ללא בחינה סופית (ברוב הקורסים)</a:t>
            </a:r>
          </a:p>
          <a:p>
            <a:r>
              <a:rPr lang="he-IL" dirty="0" smtClean="0"/>
              <a:t>נושא הפרויקט נבחר ע"י המרצה או ע"י הצוות</a:t>
            </a:r>
          </a:p>
          <a:p>
            <a:r>
              <a:rPr lang="he-IL" dirty="0" smtClean="0"/>
              <a:t>קיום </a:t>
            </a:r>
            <a:r>
              <a:rPr lang="he-IL" dirty="0" err="1" smtClean="0"/>
              <a:t>האקתון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092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err="1" smtClean="0"/>
              <a:t>האקתון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276"/>
            <a:ext cx="8229600" cy="4833068"/>
          </a:xfrm>
        </p:spPr>
        <p:txBody>
          <a:bodyPr>
            <a:noAutofit/>
          </a:bodyPr>
          <a:lstStyle/>
          <a:p>
            <a:r>
              <a:rPr lang="he-IL" dirty="0"/>
              <a:t>עבודה מרוכזת בצוותים להשגת מטרה ספציפית</a:t>
            </a:r>
          </a:p>
          <a:p>
            <a:r>
              <a:rPr lang="he-IL" dirty="0" smtClean="0"/>
              <a:t>אירוע בעל אופי תחרותי</a:t>
            </a:r>
          </a:p>
          <a:p>
            <a:r>
              <a:rPr lang="he-IL" dirty="0"/>
              <a:t>בין כמה שעות </a:t>
            </a:r>
            <a:r>
              <a:rPr lang="he-IL" dirty="0" smtClean="0"/>
              <a:t>לכמה שבועות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8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3"/>
          </a:xfrm>
        </p:spPr>
        <p:txBody>
          <a:bodyPr/>
          <a:lstStyle/>
          <a:p>
            <a:r>
              <a:rPr lang="he-IL" b="1" dirty="0" err="1" smtClean="0"/>
              <a:t>האקתון</a:t>
            </a:r>
            <a:r>
              <a:rPr lang="he-IL" b="1" dirty="0" smtClean="0"/>
              <a:t> – קנביס נוזלי </a:t>
            </a:r>
            <a:r>
              <a:rPr lang="he-IL" sz="3200" dirty="0" smtClean="0"/>
              <a:t>הנדסה כימית</a:t>
            </a:r>
            <a:br>
              <a:rPr lang="he-IL" sz="3200" dirty="0" smtClean="0"/>
            </a:br>
            <a:r>
              <a:rPr lang="he-IL" sz="3200" dirty="0" smtClean="0"/>
              <a:t>הובלה: </a:t>
            </a:r>
            <a:r>
              <a:rPr lang="he-IL" sz="3200" b="1" i="1" dirty="0" smtClean="0"/>
              <a:t>פרופ' דורית תבור</a:t>
            </a:r>
            <a:endParaRPr lang="he-IL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3199210"/>
          </a:xfrm>
        </p:spPr>
        <p:txBody>
          <a:bodyPr/>
          <a:lstStyle/>
          <a:p>
            <a:r>
              <a:rPr lang="he-IL" dirty="0" smtClean="0"/>
              <a:t>פעילות שיא של 5 קורסים</a:t>
            </a:r>
            <a:r>
              <a:rPr lang="en-US" dirty="0" smtClean="0"/>
              <a:t>PO </a:t>
            </a:r>
            <a:r>
              <a:rPr lang="he-IL" dirty="0" smtClean="0"/>
              <a:t> מסכמים בשנה ד'</a:t>
            </a:r>
          </a:p>
          <a:p>
            <a:r>
              <a:rPr lang="he-IL" dirty="0" smtClean="0"/>
              <a:t>היווה 25% מהציון הסופי בקורסים</a:t>
            </a:r>
          </a:p>
          <a:p>
            <a:r>
              <a:rPr lang="he-IL" dirty="0" smtClean="0"/>
              <a:t>שיתוף של חברה תעשייתית במהלך השיפוט – חברת אדמה מכתשים</a:t>
            </a:r>
          </a:p>
        </p:txBody>
      </p:sp>
    </p:spTree>
    <p:extLst>
      <p:ext uri="{BB962C8B-B14F-4D97-AF65-F5344CB8AC3E}">
        <p14:creationId xmlns:p14="http://schemas.microsoft.com/office/powerpoint/2010/main" val="35955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3"/>
          </a:xfrm>
        </p:spPr>
        <p:txBody>
          <a:bodyPr/>
          <a:lstStyle/>
          <a:p>
            <a:r>
              <a:rPr lang="he-IL" b="1" dirty="0" err="1" smtClean="0"/>
              <a:t>האקתון</a:t>
            </a:r>
            <a:r>
              <a:rPr lang="he-IL" b="1" dirty="0" smtClean="0"/>
              <a:t> – קנביס נוזלי </a:t>
            </a:r>
            <a:r>
              <a:rPr lang="he-IL" sz="3200" dirty="0" smtClean="0"/>
              <a:t>הנדסה כימית</a:t>
            </a:r>
            <a:br>
              <a:rPr lang="he-IL" sz="3200" dirty="0" smtClean="0"/>
            </a:br>
            <a:r>
              <a:rPr lang="he-IL" sz="3200" dirty="0" smtClean="0"/>
              <a:t>הובלה: </a:t>
            </a:r>
            <a:r>
              <a:rPr lang="he-IL" sz="3200" b="1" i="1" dirty="0" smtClean="0"/>
              <a:t>פרופ' דורית תבור</a:t>
            </a:r>
            <a:endParaRPr lang="he-IL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4104456"/>
          </a:xfrm>
        </p:spPr>
        <p:txBody>
          <a:bodyPr/>
          <a:lstStyle/>
          <a:p>
            <a:r>
              <a:rPr lang="he-IL" dirty="0" smtClean="0"/>
              <a:t>שבוע לפני </a:t>
            </a:r>
            <a:r>
              <a:rPr lang="he-IL" dirty="0" err="1" smtClean="0"/>
              <a:t>ההאתקון</a:t>
            </a:r>
            <a:r>
              <a:rPr lang="he-IL" dirty="0" smtClean="0"/>
              <a:t> </a:t>
            </a:r>
            <a:r>
              <a:rPr lang="he-IL" dirty="0" err="1" smtClean="0"/>
              <a:t>הסטודנטים.ות</a:t>
            </a:r>
            <a:r>
              <a:rPr lang="he-IL" dirty="0" smtClean="0"/>
              <a:t> קיבלו </a:t>
            </a:r>
          </a:p>
          <a:p>
            <a:pPr lvl="1"/>
            <a:r>
              <a:rPr lang="he-IL" dirty="0" smtClean="0"/>
              <a:t>דף הסבר עם נושא </a:t>
            </a:r>
            <a:r>
              <a:rPr lang="he-IL" dirty="0" err="1" smtClean="0"/>
              <a:t>ההאקתון</a:t>
            </a:r>
            <a:r>
              <a:rPr lang="he-IL" dirty="0" smtClean="0"/>
              <a:t> ולוח הזמנים</a:t>
            </a:r>
          </a:p>
          <a:p>
            <a:pPr lvl="1"/>
            <a:r>
              <a:rPr lang="he-IL" dirty="0" smtClean="0"/>
              <a:t>חומר רקע כללי והפניה למאמרים</a:t>
            </a:r>
          </a:p>
        </p:txBody>
      </p:sp>
    </p:spTree>
    <p:extLst>
      <p:ext uri="{BB962C8B-B14F-4D97-AF65-F5344CB8AC3E}">
        <p14:creationId xmlns:p14="http://schemas.microsoft.com/office/powerpoint/2010/main" val="29469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E" id="{D8243505-B872-445E-93C1-E264B92E1917}" vid="{3EB813E3-3A37-4BA8-85F0-04CB84313D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SCE</Template>
  <TotalTime>21670</TotalTime>
  <Words>635</Words>
  <Application>Microsoft Office PowerPoint</Application>
  <PresentationFormat>‫הצגה על המסך (4:3)</PresentationFormat>
  <Paragraphs>108</Paragraphs>
  <Slides>20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SCE</vt:lpstr>
      <vt:lpstr>מהנדסים האקתון –  שילוב האקתון בלימודי ההנדסה</vt:lpstr>
      <vt:lpstr>סדר יום</vt:lpstr>
      <vt:lpstr>SCE – המכללה להנדסה  על שם סמי שמעון</vt:lpstr>
      <vt:lpstr>קורסי Project Oriented (PO)</vt:lpstr>
      <vt:lpstr>יישום פרויקטי PO</vt:lpstr>
      <vt:lpstr>יישום פרויקטי PO</vt:lpstr>
      <vt:lpstr>האקתון</vt:lpstr>
      <vt:lpstr>האקתון – קנביס נוזלי הנדסה כימית הובלה: פרופ' דורית תבור</vt:lpstr>
      <vt:lpstr>האקתון – קנביס נוזלי הנדסה כימית הובלה: פרופ' דורית תבור</vt:lpstr>
      <vt:lpstr>האקתון – קנביס נוזלי הנדסה כימית</vt:lpstr>
      <vt:lpstr>האקתון – קנביס נוזלי הנדסה כימית</vt:lpstr>
      <vt:lpstr>האקתון – קנביס נוזלי הנדסה כימית</vt:lpstr>
      <vt:lpstr>האקתון – קנביס נוזלי הנדסה כימית</vt:lpstr>
      <vt:lpstr>האקתון – קנביס נוזלי הנדסה כימית</vt:lpstr>
      <vt:lpstr>האקתון – קנביס נוזלי הנדסה כימית </vt:lpstr>
      <vt:lpstr>דוגמא – האקתון – מדעי הנתונים (דר' דימה אלברג)</vt:lpstr>
      <vt:lpstr>דוגמא – האקתון – מדעי הנתונים (דר' דימה אלברג)</vt:lpstr>
      <vt:lpstr>דוגמא – האקתון – מדעי הנתונים</vt:lpstr>
      <vt:lpstr>דוגמא – האקתון – מדעי הנתונים</vt:lpstr>
      <vt:lpstr> שאלות?  תודה.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137</cp:revision>
  <cp:lastPrinted>2017-08-15T10:51:56Z</cp:lastPrinted>
  <dcterms:created xsi:type="dcterms:W3CDTF">2017-03-28T08:11:16Z</dcterms:created>
  <dcterms:modified xsi:type="dcterms:W3CDTF">2019-07-08T10:10:23Z</dcterms:modified>
</cp:coreProperties>
</file>