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8" r:id="rId1"/>
  </p:sldMasterIdLst>
  <p:notesMasterIdLst>
    <p:notesMasterId r:id="rId19"/>
  </p:notesMasterIdLst>
  <p:sldIdLst>
    <p:sldId id="256" r:id="rId2"/>
    <p:sldId id="268" r:id="rId3"/>
    <p:sldId id="269" r:id="rId4"/>
    <p:sldId id="270" r:id="rId5"/>
    <p:sldId id="271" r:id="rId6"/>
    <p:sldId id="257" r:id="rId7"/>
    <p:sldId id="267" r:id="rId8"/>
    <p:sldId id="259" r:id="rId9"/>
    <p:sldId id="272" r:id="rId10"/>
    <p:sldId id="273" r:id="rId11"/>
    <p:sldId id="274" r:id="rId12"/>
    <p:sldId id="265" r:id="rId13"/>
    <p:sldId id="261" r:id="rId14"/>
    <p:sldId id="275" r:id="rId15"/>
    <p:sldId id="263" r:id="rId16"/>
    <p:sldId id="264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t Cohen" initials="AC" lastIdx="10" clrIdx="0">
    <p:extLst>
      <p:ext uri="{19B8F6BF-5375-455C-9EA6-DF929625EA0E}">
        <p15:presenceInfo xmlns:p15="http://schemas.microsoft.com/office/powerpoint/2012/main" userId="Anat Coh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93" autoAdjust="0"/>
    <p:restoredTop sz="89958" autoAdjust="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070CD-9804-4015-B8B1-3F15A1DEC3A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0BB4E95-3D29-40E5-BD34-3ECBC8BDEC25}">
      <dgm:prSet phldrT="[טקסט]" custT="1"/>
      <dgm:spPr/>
      <dgm:t>
        <a:bodyPr/>
        <a:lstStyle/>
        <a:p>
          <a:r>
            <a:rPr lang="he-IL" sz="2800" dirty="0"/>
            <a:t>מוטיבציה</a:t>
          </a:r>
        </a:p>
        <a:p>
          <a:r>
            <a:rPr lang="he-IL" sz="2800" dirty="0"/>
            <a:t>הנעה לפעולה</a:t>
          </a:r>
          <a:endParaRPr lang="en-GB" sz="2800" dirty="0"/>
        </a:p>
      </dgm:t>
    </dgm:pt>
    <dgm:pt modelId="{FA821418-45BD-46D5-8941-F68AE859CA68}" type="parTrans" cxnId="{18001096-3DC2-4587-85D8-F42C58535618}">
      <dgm:prSet/>
      <dgm:spPr/>
      <dgm:t>
        <a:bodyPr/>
        <a:lstStyle/>
        <a:p>
          <a:endParaRPr lang="en-GB" sz="2800"/>
        </a:p>
      </dgm:t>
    </dgm:pt>
    <dgm:pt modelId="{3AA30EA8-C76E-4403-B3AD-1D70FD436A5E}" type="sibTrans" cxnId="{18001096-3DC2-4587-85D8-F42C58535618}">
      <dgm:prSet/>
      <dgm:spPr/>
      <dgm:t>
        <a:bodyPr/>
        <a:lstStyle/>
        <a:p>
          <a:endParaRPr lang="en-GB" sz="2800"/>
        </a:p>
      </dgm:t>
    </dgm:pt>
    <dgm:pt modelId="{BEBE42D8-F45F-48FE-8E2F-96B8E91481E2}">
      <dgm:prSet phldrT="[טקסט]" custT="1"/>
      <dgm:spPr/>
      <dgm:t>
        <a:bodyPr/>
        <a:lstStyle/>
        <a:p>
          <a:pPr>
            <a:lnSpc>
              <a:spcPct val="100000"/>
            </a:lnSpc>
          </a:pPr>
          <a:r>
            <a:rPr lang="he-IL" sz="2800" dirty="0"/>
            <a:t>אוטונומיה</a:t>
          </a:r>
          <a:endParaRPr lang="en-GB" sz="2800" dirty="0"/>
        </a:p>
        <a:p>
          <a:pPr>
            <a:lnSpc>
              <a:spcPct val="100000"/>
            </a:lnSpc>
          </a:pPr>
          <a:r>
            <a:rPr lang="en-GB" sz="2800" dirty="0"/>
            <a:t>autonomy</a:t>
          </a:r>
        </a:p>
      </dgm:t>
    </dgm:pt>
    <dgm:pt modelId="{54F7B6C3-54A0-4ED8-87F4-20CA42E3E546}" type="parTrans" cxnId="{81FB3789-8CB1-4FEE-800E-40D54A6FF74E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GB" sz="2800"/>
        </a:p>
      </dgm:t>
    </dgm:pt>
    <dgm:pt modelId="{D34FB86A-0B32-477E-BC5B-910A5DD97531}" type="sibTrans" cxnId="{81FB3789-8CB1-4FEE-800E-40D54A6FF74E}">
      <dgm:prSet/>
      <dgm:spPr/>
      <dgm:t>
        <a:bodyPr/>
        <a:lstStyle/>
        <a:p>
          <a:endParaRPr lang="en-GB" sz="2800"/>
        </a:p>
      </dgm:t>
    </dgm:pt>
    <dgm:pt modelId="{B8C54142-FB75-4385-9B44-FE0108B177DA}">
      <dgm:prSet phldrT="[טקסט]" custT="1"/>
      <dgm:spPr/>
      <dgm:t>
        <a:bodyPr/>
        <a:lstStyle/>
        <a:p>
          <a:pPr>
            <a:lnSpc>
              <a:spcPct val="100000"/>
            </a:lnSpc>
          </a:pPr>
          <a:r>
            <a:rPr lang="he-IL" sz="2800" dirty="0"/>
            <a:t>מסוגלות</a:t>
          </a:r>
          <a:endParaRPr lang="en-GB" sz="2800" dirty="0"/>
        </a:p>
        <a:p>
          <a:pPr>
            <a:lnSpc>
              <a:spcPct val="100000"/>
            </a:lnSpc>
          </a:pPr>
          <a:r>
            <a:rPr lang="en-GB" sz="2800" dirty="0"/>
            <a:t>competence</a:t>
          </a:r>
        </a:p>
      </dgm:t>
    </dgm:pt>
    <dgm:pt modelId="{2A2D5BE4-9AE0-4B85-8F9F-B8501F99D97A}" type="parTrans" cxnId="{785B640D-2795-4CC5-987F-756049D9E874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GB" sz="2800"/>
        </a:p>
      </dgm:t>
    </dgm:pt>
    <dgm:pt modelId="{A716F3D2-1D5A-4ABD-9E5A-5E431705FA06}" type="sibTrans" cxnId="{785B640D-2795-4CC5-987F-756049D9E874}">
      <dgm:prSet/>
      <dgm:spPr/>
      <dgm:t>
        <a:bodyPr/>
        <a:lstStyle/>
        <a:p>
          <a:endParaRPr lang="en-GB" sz="2800"/>
        </a:p>
      </dgm:t>
    </dgm:pt>
    <dgm:pt modelId="{E60A33D3-A7DA-4483-86E4-B773E2D33C12}">
      <dgm:prSet phldrT="[טקסט]" custT="1"/>
      <dgm:spPr/>
      <dgm:t>
        <a:bodyPr/>
        <a:lstStyle/>
        <a:p>
          <a:pPr>
            <a:lnSpc>
              <a:spcPct val="100000"/>
            </a:lnSpc>
          </a:pPr>
          <a:r>
            <a:rPr lang="he-IL" sz="2800" dirty="0"/>
            <a:t>שייכות</a:t>
          </a:r>
        </a:p>
        <a:p>
          <a:pPr>
            <a:lnSpc>
              <a:spcPct val="100000"/>
            </a:lnSpc>
          </a:pPr>
          <a:r>
            <a:rPr lang="en-GB" sz="2800" dirty="0"/>
            <a:t>relatedness</a:t>
          </a:r>
        </a:p>
      </dgm:t>
    </dgm:pt>
    <dgm:pt modelId="{1B42A155-A696-437C-AA41-D38F4AEBE869}" type="parTrans" cxnId="{4395CD5C-C856-4D85-9C46-8AE6229B264E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GB" sz="2800"/>
        </a:p>
      </dgm:t>
    </dgm:pt>
    <dgm:pt modelId="{848F3826-DCDC-41B5-841D-36A96379802A}" type="sibTrans" cxnId="{4395CD5C-C856-4D85-9C46-8AE6229B264E}">
      <dgm:prSet/>
      <dgm:spPr/>
      <dgm:t>
        <a:bodyPr/>
        <a:lstStyle/>
        <a:p>
          <a:endParaRPr lang="en-GB" sz="2800"/>
        </a:p>
      </dgm:t>
    </dgm:pt>
    <dgm:pt modelId="{A23EC75B-E163-4E23-9996-8FACCBD9DE15}" type="pres">
      <dgm:prSet presAssocID="{A9E070CD-9804-4015-B8B1-3F15A1DEC3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1367F0A-C7C4-44D6-A26F-0A062DECCBA8}" type="pres">
      <dgm:prSet presAssocID="{B0BB4E95-3D29-40E5-BD34-3ECBC8BDEC25}" presName="centerShape" presStyleLbl="node0" presStyleIdx="0" presStyleCnt="1" custScaleX="237589" custScaleY="104666" custLinFactNeighborX="-873" custLinFactNeighborY="9021"/>
      <dgm:spPr/>
      <dgm:t>
        <a:bodyPr/>
        <a:lstStyle/>
        <a:p>
          <a:pPr rtl="1"/>
          <a:endParaRPr lang="he-IL"/>
        </a:p>
      </dgm:t>
    </dgm:pt>
    <dgm:pt modelId="{53B0F14D-12C6-4BCB-8DC4-2C652695A749}" type="pres">
      <dgm:prSet presAssocID="{54F7B6C3-54A0-4ED8-87F4-20CA42E3E546}" presName="parTrans" presStyleLbl="bgSibTrans2D1" presStyleIdx="0" presStyleCnt="3"/>
      <dgm:spPr/>
      <dgm:t>
        <a:bodyPr/>
        <a:lstStyle/>
        <a:p>
          <a:pPr rtl="1"/>
          <a:endParaRPr lang="he-IL"/>
        </a:p>
      </dgm:t>
    </dgm:pt>
    <dgm:pt modelId="{6B7D6DE5-1866-41EA-86BB-9CDD134C6983}" type="pres">
      <dgm:prSet presAssocID="{BEBE42D8-F45F-48FE-8E2F-96B8E91481E2}" presName="node" presStyleLbl="node1" presStyleIdx="0" presStyleCnt="3" custScaleX="132233" custRadScaleRad="162623" custRadScaleInc="437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8BB7510-DFBA-4708-9A09-9F2A30375297}" type="pres">
      <dgm:prSet presAssocID="{2A2D5BE4-9AE0-4B85-8F9F-B8501F99D97A}" presName="parTrans" presStyleLbl="bgSibTrans2D1" presStyleIdx="1" presStyleCnt="3"/>
      <dgm:spPr/>
      <dgm:t>
        <a:bodyPr/>
        <a:lstStyle/>
        <a:p>
          <a:pPr rtl="1"/>
          <a:endParaRPr lang="he-IL"/>
        </a:p>
      </dgm:t>
    </dgm:pt>
    <dgm:pt modelId="{E24FEAF2-566B-4F7C-B137-EEB84EBB1B3D}" type="pres">
      <dgm:prSet presAssocID="{B8C54142-FB75-4385-9B44-FE0108B177DA}" presName="node" presStyleLbl="node1" presStyleIdx="1" presStyleCnt="3" custScaleX="136006" custRadScaleRad="98938" custRadScaleInc="-85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B8FD9E-28AD-45FE-9C56-C393BA05505B}" type="pres">
      <dgm:prSet presAssocID="{1B42A155-A696-437C-AA41-D38F4AEBE869}" presName="parTrans" presStyleLbl="bgSibTrans2D1" presStyleIdx="2" presStyleCnt="3"/>
      <dgm:spPr/>
      <dgm:t>
        <a:bodyPr/>
        <a:lstStyle/>
        <a:p>
          <a:pPr rtl="1"/>
          <a:endParaRPr lang="he-IL"/>
        </a:p>
      </dgm:t>
    </dgm:pt>
    <dgm:pt modelId="{416C8128-9A0A-40FA-8F66-4377F1881ED6}" type="pres">
      <dgm:prSet presAssocID="{E60A33D3-A7DA-4483-86E4-B773E2D33C12}" presName="node" presStyleLbl="node1" presStyleIdx="2" presStyleCnt="3" custScaleX="132233" custRadScaleRad="161896" custRadScaleInc="-634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395CD5C-C856-4D85-9C46-8AE6229B264E}" srcId="{B0BB4E95-3D29-40E5-BD34-3ECBC8BDEC25}" destId="{E60A33D3-A7DA-4483-86E4-B773E2D33C12}" srcOrd="2" destOrd="0" parTransId="{1B42A155-A696-437C-AA41-D38F4AEBE869}" sibTransId="{848F3826-DCDC-41B5-841D-36A96379802A}"/>
    <dgm:cxn modelId="{51F1F0FA-FFF4-4938-A5E9-581F5869626F}" type="presOf" srcId="{BEBE42D8-F45F-48FE-8E2F-96B8E91481E2}" destId="{6B7D6DE5-1866-41EA-86BB-9CDD134C6983}" srcOrd="0" destOrd="0" presId="urn:microsoft.com/office/officeart/2005/8/layout/radial4"/>
    <dgm:cxn modelId="{7805FCF9-981D-40B6-9760-C3F34CA7B45F}" type="presOf" srcId="{2A2D5BE4-9AE0-4B85-8F9F-B8501F99D97A}" destId="{D8BB7510-DFBA-4708-9A09-9F2A30375297}" srcOrd="0" destOrd="0" presId="urn:microsoft.com/office/officeart/2005/8/layout/radial4"/>
    <dgm:cxn modelId="{1E8DC801-CC08-4ED7-A3CF-2AEC2713C6CA}" type="presOf" srcId="{A9E070CD-9804-4015-B8B1-3F15A1DEC3AA}" destId="{A23EC75B-E163-4E23-9996-8FACCBD9DE15}" srcOrd="0" destOrd="0" presId="urn:microsoft.com/office/officeart/2005/8/layout/radial4"/>
    <dgm:cxn modelId="{18001096-3DC2-4587-85D8-F42C58535618}" srcId="{A9E070CD-9804-4015-B8B1-3F15A1DEC3AA}" destId="{B0BB4E95-3D29-40E5-BD34-3ECBC8BDEC25}" srcOrd="0" destOrd="0" parTransId="{FA821418-45BD-46D5-8941-F68AE859CA68}" sibTransId="{3AA30EA8-C76E-4403-B3AD-1D70FD436A5E}"/>
    <dgm:cxn modelId="{169B3E82-9CEA-4CCF-97B9-9C59245160B0}" type="presOf" srcId="{B0BB4E95-3D29-40E5-BD34-3ECBC8BDEC25}" destId="{21367F0A-C7C4-44D6-A26F-0A062DECCBA8}" srcOrd="0" destOrd="0" presId="urn:microsoft.com/office/officeart/2005/8/layout/radial4"/>
    <dgm:cxn modelId="{DE7AE991-6A6A-46DD-9A22-02C24190B491}" type="presOf" srcId="{E60A33D3-A7DA-4483-86E4-B773E2D33C12}" destId="{416C8128-9A0A-40FA-8F66-4377F1881ED6}" srcOrd="0" destOrd="0" presId="urn:microsoft.com/office/officeart/2005/8/layout/radial4"/>
    <dgm:cxn modelId="{8BB3F865-1E1B-4C44-BBE3-ED7F7505B7F3}" type="presOf" srcId="{B8C54142-FB75-4385-9B44-FE0108B177DA}" destId="{E24FEAF2-566B-4F7C-B137-EEB84EBB1B3D}" srcOrd="0" destOrd="0" presId="urn:microsoft.com/office/officeart/2005/8/layout/radial4"/>
    <dgm:cxn modelId="{C845D2E2-1639-4786-83FB-6F0027F5D711}" type="presOf" srcId="{1B42A155-A696-437C-AA41-D38F4AEBE869}" destId="{61B8FD9E-28AD-45FE-9C56-C393BA05505B}" srcOrd="0" destOrd="0" presId="urn:microsoft.com/office/officeart/2005/8/layout/radial4"/>
    <dgm:cxn modelId="{785B640D-2795-4CC5-987F-756049D9E874}" srcId="{B0BB4E95-3D29-40E5-BD34-3ECBC8BDEC25}" destId="{B8C54142-FB75-4385-9B44-FE0108B177DA}" srcOrd="1" destOrd="0" parTransId="{2A2D5BE4-9AE0-4B85-8F9F-B8501F99D97A}" sibTransId="{A716F3D2-1D5A-4ABD-9E5A-5E431705FA06}"/>
    <dgm:cxn modelId="{AADB62C6-BB91-4BFE-B292-1D0881050BF8}" type="presOf" srcId="{54F7B6C3-54A0-4ED8-87F4-20CA42E3E546}" destId="{53B0F14D-12C6-4BCB-8DC4-2C652695A749}" srcOrd="0" destOrd="0" presId="urn:microsoft.com/office/officeart/2005/8/layout/radial4"/>
    <dgm:cxn modelId="{81FB3789-8CB1-4FEE-800E-40D54A6FF74E}" srcId="{B0BB4E95-3D29-40E5-BD34-3ECBC8BDEC25}" destId="{BEBE42D8-F45F-48FE-8E2F-96B8E91481E2}" srcOrd="0" destOrd="0" parTransId="{54F7B6C3-54A0-4ED8-87F4-20CA42E3E546}" sibTransId="{D34FB86A-0B32-477E-BC5B-910A5DD97531}"/>
    <dgm:cxn modelId="{DC604994-28FE-4B88-9324-C96E55A1A616}" type="presParOf" srcId="{A23EC75B-E163-4E23-9996-8FACCBD9DE15}" destId="{21367F0A-C7C4-44D6-A26F-0A062DECCBA8}" srcOrd="0" destOrd="0" presId="urn:microsoft.com/office/officeart/2005/8/layout/radial4"/>
    <dgm:cxn modelId="{3CEB9EEE-8830-4F3C-8C09-CDE5C1B6A2AE}" type="presParOf" srcId="{A23EC75B-E163-4E23-9996-8FACCBD9DE15}" destId="{53B0F14D-12C6-4BCB-8DC4-2C652695A749}" srcOrd="1" destOrd="0" presId="urn:microsoft.com/office/officeart/2005/8/layout/radial4"/>
    <dgm:cxn modelId="{867F65E1-ABAF-4259-957F-86807C983BE9}" type="presParOf" srcId="{A23EC75B-E163-4E23-9996-8FACCBD9DE15}" destId="{6B7D6DE5-1866-41EA-86BB-9CDD134C6983}" srcOrd="2" destOrd="0" presId="urn:microsoft.com/office/officeart/2005/8/layout/radial4"/>
    <dgm:cxn modelId="{8147E830-B001-42D7-82F1-054DBC928D82}" type="presParOf" srcId="{A23EC75B-E163-4E23-9996-8FACCBD9DE15}" destId="{D8BB7510-DFBA-4708-9A09-9F2A30375297}" srcOrd="3" destOrd="0" presId="urn:microsoft.com/office/officeart/2005/8/layout/radial4"/>
    <dgm:cxn modelId="{AE8DD092-FE49-45F0-9EDE-97B8C9761F67}" type="presParOf" srcId="{A23EC75B-E163-4E23-9996-8FACCBD9DE15}" destId="{E24FEAF2-566B-4F7C-B137-EEB84EBB1B3D}" srcOrd="4" destOrd="0" presId="urn:microsoft.com/office/officeart/2005/8/layout/radial4"/>
    <dgm:cxn modelId="{584C5ECA-873D-4BA5-A13C-3E4A75406A3E}" type="presParOf" srcId="{A23EC75B-E163-4E23-9996-8FACCBD9DE15}" destId="{61B8FD9E-28AD-45FE-9C56-C393BA05505B}" srcOrd="5" destOrd="0" presId="urn:microsoft.com/office/officeart/2005/8/layout/radial4"/>
    <dgm:cxn modelId="{10B48EA3-765C-49D2-B162-F0C8B9A64E99}" type="presParOf" srcId="{A23EC75B-E163-4E23-9996-8FACCBD9DE15}" destId="{416C8128-9A0A-40FA-8F66-4377F1881ED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070CD-9804-4015-B8B1-3F15A1DEC3A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BE42D8-F45F-48FE-8E2F-96B8E91481E2}">
      <dgm:prSet phldrT="[טקסט]" custT="1"/>
      <dgm:spPr/>
      <dgm:t>
        <a:bodyPr/>
        <a:lstStyle/>
        <a:p>
          <a:r>
            <a:rPr lang="he-IL" sz="2800" dirty="0"/>
            <a:t>אוטונומיה</a:t>
          </a:r>
          <a:endParaRPr lang="en-GB" sz="2800" dirty="0"/>
        </a:p>
      </dgm:t>
    </dgm:pt>
    <dgm:pt modelId="{54F7B6C3-54A0-4ED8-87F4-20CA42E3E546}" type="parTrans" cxnId="{81FB3789-8CB1-4FEE-800E-40D54A6FF74E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GB" sz="2800"/>
        </a:p>
      </dgm:t>
    </dgm:pt>
    <dgm:pt modelId="{D34FB86A-0B32-477E-BC5B-910A5DD97531}" type="sibTrans" cxnId="{81FB3789-8CB1-4FEE-800E-40D54A6FF74E}">
      <dgm:prSet/>
      <dgm:spPr/>
      <dgm:t>
        <a:bodyPr/>
        <a:lstStyle/>
        <a:p>
          <a:endParaRPr lang="en-GB" sz="2800"/>
        </a:p>
      </dgm:t>
    </dgm:pt>
    <dgm:pt modelId="{B8C54142-FB75-4385-9B44-FE0108B177DA}">
      <dgm:prSet phldrT="[טקסט]" custT="1"/>
      <dgm:spPr/>
      <dgm:t>
        <a:bodyPr/>
        <a:lstStyle/>
        <a:p>
          <a:r>
            <a:rPr lang="he-IL" sz="2800" dirty="0"/>
            <a:t>מסוגלות</a:t>
          </a:r>
          <a:endParaRPr lang="en-GB" sz="2800" dirty="0"/>
        </a:p>
      </dgm:t>
    </dgm:pt>
    <dgm:pt modelId="{2A2D5BE4-9AE0-4B85-8F9F-B8501F99D97A}" type="parTrans" cxnId="{785B640D-2795-4CC5-987F-756049D9E874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GB" sz="2800"/>
        </a:p>
      </dgm:t>
    </dgm:pt>
    <dgm:pt modelId="{A716F3D2-1D5A-4ABD-9E5A-5E431705FA06}" type="sibTrans" cxnId="{785B640D-2795-4CC5-987F-756049D9E874}">
      <dgm:prSet/>
      <dgm:spPr/>
      <dgm:t>
        <a:bodyPr/>
        <a:lstStyle/>
        <a:p>
          <a:endParaRPr lang="en-GB" sz="2800"/>
        </a:p>
      </dgm:t>
    </dgm:pt>
    <dgm:pt modelId="{E60A33D3-A7DA-4483-86E4-B773E2D33C12}">
      <dgm:prSet phldrT="[טקסט]" custT="1"/>
      <dgm:spPr/>
      <dgm:t>
        <a:bodyPr/>
        <a:lstStyle/>
        <a:p>
          <a:r>
            <a:rPr lang="he-IL" sz="2800" dirty="0"/>
            <a:t>שייכות</a:t>
          </a:r>
          <a:endParaRPr lang="en-GB" sz="2800" dirty="0"/>
        </a:p>
      </dgm:t>
    </dgm:pt>
    <dgm:pt modelId="{1B42A155-A696-437C-AA41-D38F4AEBE869}" type="parTrans" cxnId="{4395CD5C-C856-4D85-9C46-8AE6229B264E}">
      <dgm:prSet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GB" sz="2800"/>
        </a:p>
      </dgm:t>
    </dgm:pt>
    <dgm:pt modelId="{848F3826-DCDC-41B5-841D-36A96379802A}" type="sibTrans" cxnId="{4395CD5C-C856-4D85-9C46-8AE6229B264E}">
      <dgm:prSet/>
      <dgm:spPr/>
      <dgm:t>
        <a:bodyPr/>
        <a:lstStyle/>
        <a:p>
          <a:endParaRPr lang="en-GB" sz="2800"/>
        </a:p>
      </dgm:t>
    </dgm:pt>
    <dgm:pt modelId="{B0BB4E95-3D29-40E5-BD34-3ECBC8BDEC25}">
      <dgm:prSet phldrT="[טקסט]" custT="1"/>
      <dgm:spPr/>
      <dgm:t>
        <a:bodyPr/>
        <a:lstStyle/>
        <a:p>
          <a:r>
            <a:rPr lang="he-IL" sz="2800" dirty="0"/>
            <a:t>מוטיבציה</a:t>
          </a:r>
        </a:p>
        <a:p>
          <a:r>
            <a:rPr lang="he-IL" sz="2800" dirty="0"/>
            <a:t>הנעה לפעולה</a:t>
          </a:r>
          <a:endParaRPr lang="en-GB" sz="2800" dirty="0"/>
        </a:p>
      </dgm:t>
    </dgm:pt>
    <dgm:pt modelId="{3AA30EA8-C76E-4403-B3AD-1D70FD436A5E}" type="sibTrans" cxnId="{18001096-3DC2-4587-85D8-F42C58535618}">
      <dgm:prSet/>
      <dgm:spPr/>
      <dgm:t>
        <a:bodyPr/>
        <a:lstStyle/>
        <a:p>
          <a:endParaRPr lang="en-GB" sz="2800"/>
        </a:p>
      </dgm:t>
    </dgm:pt>
    <dgm:pt modelId="{FA821418-45BD-46D5-8941-F68AE859CA68}" type="parTrans" cxnId="{18001096-3DC2-4587-85D8-F42C58535618}">
      <dgm:prSet/>
      <dgm:spPr/>
      <dgm:t>
        <a:bodyPr/>
        <a:lstStyle/>
        <a:p>
          <a:endParaRPr lang="en-GB" sz="2800"/>
        </a:p>
      </dgm:t>
    </dgm:pt>
    <dgm:pt modelId="{A23EC75B-E163-4E23-9996-8FACCBD9DE15}" type="pres">
      <dgm:prSet presAssocID="{A9E070CD-9804-4015-B8B1-3F15A1DEC3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1367F0A-C7C4-44D6-A26F-0A062DECCBA8}" type="pres">
      <dgm:prSet presAssocID="{B0BB4E95-3D29-40E5-BD34-3ECBC8BDEC25}" presName="centerShape" presStyleLbl="node0" presStyleIdx="0" presStyleCnt="1" custScaleX="237589" custScaleY="104666" custLinFactNeighborX="-873" custLinFactNeighborY="9021"/>
      <dgm:spPr/>
      <dgm:t>
        <a:bodyPr/>
        <a:lstStyle/>
        <a:p>
          <a:pPr rtl="1"/>
          <a:endParaRPr lang="he-IL"/>
        </a:p>
      </dgm:t>
    </dgm:pt>
    <dgm:pt modelId="{53B0F14D-12C6-4BCB-8DC4-2C652695A749}" type="pres">
      <dgm:prSet presAssocID="{54F7B6C3-54A0-4ED8-87F4-20CA42E3E546}" presName="parTrans" presStyleLbl="bgSibTrans2D1" presStyleIdx="0" presStyleCnt="3"/>
      <dgm:spPr/>
      <dgm:t>
        <a:bodyPr/>
        <a:lstStyle/>
        <a:p>
          <a:pPr rtl="1"/>
          <a:endParaRPr lang="he-IL"/>
        </a:p>
      </dgm:t>
    </dgm:pt>
    <dgm:pt modelId="{6B7D6DE5-1866-41EA-86BB-9CDD134C6983}" type="pres">
      <dgm:prSet presAssocID="{BEBE42D8-F45F-48FE-8E2F-96B8E91481E2}" presName="node" presStyleLbl="node1" presStyleIdx="0" presStyleCnt="3" custScaleX="132233" custRadScaleRad="162623" custRadScaleInc="437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8BB7510-DFBA-4708-9A09-9F2A30375297}" type="pres">
      <dgm:prSet presAssocID="{2A2D5BE4-9AE0-4B85-8F9F-B8501F99D97A}" presName="parTrans" presStyleLbl="bgSibTrans2D1" presStyleIdx="1" presStyleCnt="3"/>
      <dgm:spPr/>
      <dgm:t>
        <a:bodyPr/>
        <a:lstStyle/>
        <a:p>
          <a:pPr rtl="1"/>
          <a:endParaRPr lang="he-IL"/>
        </a:p>
      </dgm:t>
    </dgm:pt>
    <dgm:pt modelId="{E24FEAF2-566B-4F7C-B137-EEB84EBB1B3D}" type="pres">
      <dgm:prSet presAssocID="{B8C54142-FB75-4385-9B44-FE0108B177DA}" presName="node" presStyleLbl="node1" presStyleIdx="1" presStyleCnt="3" custScaleX="136006" custRadScaleRad="98938" custRadScaleInc="-85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B8FD9E-28AD-45FE-9C56-C393BA05505B}" type="pres">
      <dgm:prSet presAssocID="{1B42A155-A696-437C-AA41-D38F4AEBE869}" presName="parTrans" presStyleLbl="bgSibTrans2D1" presStyleIdx="2" presStyleCnt="3"/>
      <dgm:spPr/>
      <dgm:t>
        <a:bodyPr/>
        <a:lstStyle/>
        <a:p>
          <a:pPr rtl="1"/>
          <a:endParaRPr lang="he-IL"/>
        </a:p>
      </dgm:t>
    </dgm:pt>
    <dgm:pt modelId="{416C8128-9A0A-40FA-8F66-4377F1881ED6}" type="pres">
      <dgm:prSet presAssocID="{E60A33D3-A7DA-4483-86E4-B773E2D33C12}" presName="node" presStyleLbl="node1" presStyleIdx="2" presStyleCnt="3" custScaleX="132233" custRadScaleRad="161896" custRadScaleInc="-634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395CD5C-C856-4D85-9C46-8AE6229B264E}" srcId="{B0BB4E95-3D29-40E5-BD34-3ECBC8BDEC25}" destId="{E60A33D3-A7DA-4483-86E4-B773E2D33C12}" srcOrd="2" destOrd="0" parTransId="{1B42A155-A696-437C-AA41-D38F4AEBE869}" sibTransId="{848F3826-DCDC-41B5-841D-36A96379802A}"/>
    <dgm:cxn modelId="{51F1F0FA-FFF4-4938-A5E9-581F5869626F}" type="presOf" srcId="{BEBE42D8-F45F-48FE-8E2F-96B8E91481E2}" destId="{6B7D6DE5-1866-41EA-86BB-9CDD134C6983}" srcOrd="0" destOrd="0" presId="urn:microsoft.com/office/officeart/2005/8/layout/radial4"/>
    <dgm:cxn modelId="{7805FCF9-981D-40B6-9760-C3F34CA7B45F}" type="presOf" srcId="{2A2D5BE4-9AE0-4B85-8F9F-B8501F99D97A}" destId="{D8BB7510-DFBA-4708-9A09-9F2A30375297}" srcOrd="0" destOrd="0" presId="urn:microsoft.com/office/officeart/2005/8/layout/radial4"/>
    <dgm:cxn modelId="{1E8DC801-CC08-4ED7-A3CF-2AEC2713C6CA}" type="presOf" srcId="{A9E070CD-9804-4015-B8B1-3F15A1DEC3AA}" destId="{A23EC75B-E163-4E23-9996-8FACCBD9DE15}" srcOrd="0" destOrd="0" presId="urn:microsoft.com/office/officeart/2005/8/layout/radial4"/>
    <dgm:cxn modelId="{18001096-3DC2-4587-85D8-F42C58535618}" srcId="{A9E070CD-9804-4015-B8B1-3F15A1DEC3AA}" destId="{B0BB4E95-3D29-40E5-BD34-3ECBC8BDEC25}" srcOrd="0" destOrd="0" parTransId="{FA821418-45BD-46D5-8941-F68AE859CA68}" sibTransId="{3AA30EA8-C76E-4403-B3AD-1D70FD436A5E}"/>
    <dgm:cxn modelId="{169B3E82-9CEA-4CCF-97B9-9C59245160B0}" type="presOf" srcId="{B0BB4E95-3D29-40E5-BD34-3ECBC8BDEC25}" destId="{21367F0A-C7C4-44D6-A26F-0A062DECCBA8}" srcOrd="0" destOrd="0" presId="urn:microsoft.com/office/officeart/2005/8/layout/radial4"/>
    <dgm:cxn modelId="{DE7AE991-6A6A-46DD-9A22-02C24190B491}" type="presOf" srcId="{E60A33D3-A7DA-4483-86E4-B773E2D33C12}" destId="{416C8128-9A0A-40FA-8F66-4377F1881ED6}" srcOrd="0" destOrd="0" presId="urn:microsoft.com/office/officeart/2005/8/layout/radial4"/>
    <dgm:cxn modelId="{8BB3F865-1E1B-4C44-BBE3-ED7F7505B7F3}" type="presOf" srcId="{B8C54142-FB75-4385-9B44-FE0108B177DA}" destId="{E24FEAF2-566B-4F7C-B137-EEB84EBB1B3D}" srcOrd="0" destOrd="0" presId="urn:microsoft.com/office/officeart/2005/8/layout/radial4"/>
    <dgm:cxn modelId="{C845D2E2-1639-4786-83FB-6F0027F5D711}" type="presOf" srcId="{1B42A155-A696-437C-AA41-D38F4AEBE869}" destId="{61B8FD9E-28AD-45FE-9C56-C393BA05505B}" srcOrd="0" destOrd="0" presId="urn:microsoft.com/office/officeart/2005/8/layout/radial4"/>
    <dgm:cxn modelId="{785B640D-2795-4CC5-987F-756049D9E874}" srcId="{B0BB4E95-3D29-40E5-BD34-3ECBC8BDEC25}" destId="{B8C54142-FB75-4385-9B44-FE0108B177DA}" srcOrd="1" destOrd="0" parTransId="{2A2D5BE4-9AE0-4B85-8F9F-B8501F99D97A}" sibTransId="{A716F3D2-1D5A-4ABD-9E5A-5E431705FA06}"/>
    <dgm:cxn modelId="{AADB62C6-BB91-4BFE-B292-1D0881050BF8}" type="presOf" srcId="{54F7B6C3-54A0-4ED8-87F4-20CA42E3E546}" destId="{53B0F14D-12C6-4BCB-8DC4-2C652695A749}" srcOrd="0" destOrd="0" presId="urn:microsoft.com/office/officeart/2005/8/layout/radial4"/>
    <dgm:cxn modelId="{81FB3789-8CB1-4FEE-800E-40D54A6FF74E}" srcId="{B0BB4E95-3D29-40E5-BD34-3ECBC8BDEC25}" destId="{BEBE42D8-F45F-48FE-8E2F-96B8E91481E2}" srcOrd="0" destOrd="0" parTransId="{54F7B6C3-54A0-4ED8-87F4-20CA42E3E546}" sibTransId="{D34FB86A-0B32-477E-BC5B-910A5DD97531}"/>
    <dgm:cxn modelId="{DC604994-28FE-4B88-9324-C96E55A1A616}" type="presParOf" srcId="{A23EC75B-E163-4E23-9996-8FACCBD9DE15}" destId="{21367F0A-C7C4-44D6-A26F-0A062DECCBA8}" srcOrd="0" destOrd="0" presId="urn:microsoft.com/office/officeart/2005/8/layout/radial4"/>
    <dgm:cxn modelId="{3CEB9EEE-8830-4F3C-8C09-CDE5C1B6A2AE}" type="presParOf" srcId="{A23EC75B-E163-4E23-9996-8FACCBD9DE15}" destId="{53B0F14D-12C6-4BCB-8DC4-2C652695A749}" srcOrd="1" destOrd="0" presId="urn:microsoft.com/office/officeart/2005/8/layout/radial4"/>
    <dgm:cxn modelId="{867F65E1-ABAF-4259-957F-86807C983BE9}" type="presParOf" srcId="{A23EC75B-E163-4E23-9996-8FACCBD9DE15}" destId="{6B7D6DE5-1866-41EA-86BB-9CDD134C6983}" srcOrd="2" destOrd="0" presId="urn:microsoft.com/office/officeart/2005/8/layout/radial4"/>
    <dgm:cxn modelId="{8147E830-B001-42D7-82F1-054DBC928D82}" type="presParOf" srcId="{A23EC75B-E163-4E23-9996-8FACCBD9DE15}" destId="{D8BB7510-DFBA-4708-9A09-9F2A30375297}" srcOrd="3" destOrd="0" presId="urn:microsoft.com/office/officeart/2005/8/layout/radial4"/>
    <dgm:cxn modelId="{AE8DD092-FE49-45F0-9EDE-97B8C9761F67}" type="presParOf" srcId="{A23EC75B-E163-4E23-9996-8FACCBD9DE15}" destId="{E24FEAF2-566B-4F7C-B137-EEB84EBB1B3D}" srcOrd="4" destOrd="0" presId="urn:microsoft.com/office/officeart/2005/8/layout/radial4"/>
    <dgm:cxn modelId="{584C5ECA-873D-4BA5-A13C-3E4A75406A3E}" type="presParOf" srcId="{A23EC75B-E163-4E23-9996-8FACCBD9DE15}" destId="{61B8FD9E-28AD-45FE-9C56-C393BA05505B}" srcOrd="5" destOrd="0" presId="urn:microsoft.com/office/officeart/2005/8/layout/radial4"/>
    <dgm:cxn modelId="{10B48EA3-765C-49D2-B162-F0C8B9A64E99}" type="presParOf" srcId="{A23EC75B-E163-4E23-9996-8FACCBD9DE15}" destId="{416C8128-9A0A-40FA-8F66-4377F1881ED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AF1565-CD54-4B9B-A28D-2AAB985CCF6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F0AD8E-882C-4085-A6B1-373A65B869DC}">
      <dgm:prSet phldrT="[Text]"/>
      <dgm:spPr/>
      <dgm:t>
        <a:bodyPr/>
        <a:lstStyle/>
        <a:p>
          <a:pPr rtl="1"/>
          <a:r>
            <a:rPr lang="he-IL" dirty="0"/>
            <a:t>ניתוח גורמים</a:t>
          </a:r>
          <a:endParaRPr lang="en-US" dirty="0"/>
        </a:p>
      </dgm:t>
    </dgm:pt>
    <dgm:pt modelId="{A5198989-6D41-4899-9905-FDA3F291297E}" type="parTrans" cxnId="{D976A661-C26D-4FCE-93EE-7F711288D7DF}">
      <dgm:prSet/>
      <dgm:spPr/>
      <dgm:t>
        <a:bodyPr/>
        <a:lstStyle/>
        <a:p>
          <a:endParaRPr lang="en-US"/>
        </a:p>
      </dgm:t>
    </dgm:pt>
    <dgm:pt modelId="{53C42C46-11FB-4ED9-9B10-6F78DEF9879E}" type="sibTrans" cxnId="{D976A661-C26D-4FCE-93EE-7F711288D7DF}">
      <dgm:prSet/>
      <dgm:spPr/>
      <dgm:t>
        <a:bodyPr/>
        <a:lstStyle/>
        <a:p>
          <a:endParaRPr lang="en-US"/>
        </a:p>
      </dgm:t>
    </dgm:pt>
    <dgm:pt modelId="{D26B1B6F-C182-466A-953C-86339F5D506B}">
      <dgm:prSet phldrT="[Text]"/>
      <dgm:spPr/>
      <dgm:t>
        <a:bodyPr/>
        <a:lstStyle/>
        <a:p>
          <a:pPr rtl="1"/>
          <a:r>
            <a:rPr lang="he-IL" dirty="0"/>
            <a:t>מציאת המאפיינים המשותפים בין משתני הסקר ליצירת קבוצות (פקטורים)</a:t>
          </a:r>
          <a:endParaRPr lang="en-US" dirty="0"/>
        </a:p>
      </dgm:t>
    </dgm:pt>
    <dgm:pt modelId="{8F68B4CF-9472-4804-91BF-9B0A6F13A5FC}" type="parTrans" cxnId="{CC0BA2E6-9C10-4573-83F8-E3170B1EAF4D}">
      <dgm:prSet/>
      <dgm:spPr/>
      <dgm:t>
        <a:bodyPr/>
        <a:lstStyle/>
        <a:p>
          <a:endParaRPr lang="en-US"/>
        </a:p>
      </dgm:t>
    </dgm:pt>
    <dgm:pt modelId="{6C36C376-6AD1-496C-805E-A2ED3A146D87}" type="sibTrans" cxnId="{CC0BA2E6-9C10-4573-83F8-E3170B1EAF4D}">
      <dgm:prSet/>
      <dgm:spPr/>
      <dgm:t>
        <a:bodyPr/>
        <a:lstStyle/>
        <a:p>
          <a:endParaRPr lang="en-US"/>
        </a:p>
      </dgm:t>
    </dgm:pt>
    <dgm:pt modelId="{01A946B8-34AA-4531-8D07-FE79215B5297}">
      <dgm:prSet phldrT="[Text]"/>
      <dgm:spPr/>
      <dgm:t>
        <a:bodyPr/>
        <a:lstStyle/>
        <a:p>
          <a:pPr rtl="1"/>
          <a:r>
            <a:rPr lang="he-IL" dirty="0"/>
            <a:t>בחינת קשרים</a:t>
          </a:r>
          <a:endParaRPr lang="en-US" dirty="0"/>
        </a:p>
      </dgm:t>
    </dgm:pt>
    <dgm:pt modelId="{B4B300DE-0DF7-4E17-8146-5381E6969227}" type="parTrans" cxnId="{49231860-943B-4C6B-9D76-5A78842B9579}">
      <dgm:prSet/>
      <dgm:spPr/>
      <dgm:t>
        <a:bodyPr/>
        <a:lstStyle/>
        <a:p>
          <a:endParaRPr lang="en-US"/>
        </a:p>
      </dgm:t>
    </dgm:pt>
    <dgm:pt modelId="{C29F82F7-EBA0-481D-A6EC-EFFB912539FC}" type="sibTrans" cxnId="{49231860-943B-4C6B-9D76-5A78842B9579}">
      <dgm:prSet/>
      <dgm:spPr/>
      <dgm:t>
        <a:bodyPr/>
        <a:lstStyle/>
        <a:p>
          <a:endParaRPr lang="en-US"/>
        </a:p>
      </dgm:t>
    </dgm:pt>
    <dgm:pt modelId="{B645C5C3-6DED-4743-82B7-A827F6368A75}">
      <dgm:prSet phldrT="[Text]"/>
      <dgm:spPr/>
      <dgm:t>
        <a:bodyPr/>
        <a:lstStyle/>
        <a:p>
          <a:pPr rtl="1"/>
          <a:r>
            <a:rPr lang="he-IL" dirty="0"/>
            <a:t>בחינת קשרים באמצעות מתאם פירסון, בין קבוצות המשתנים לבין מדדי ההצלחה (הישגים והתמדה)</a:t>
          </a:r>
          <a:endParaRPr lang="en-US" dirty="0"/>
        </a:p>
      </dgm:t>
    </dgm:pt>
    <dgm:pt modelId="{2FD64447-6F0B-4B10-8446-DB3C8DC07A1B}" type="parTrans" cxnId="{D36BF2BC-5A07-4A10-A473-E008B091F79F}">
      <dgm:prSet/>
      <dgm:spPr/>
      <dgm:t>
        <a:bodyPr/>
        <a:lstStyle/>
        <a:p>
          <a:endParaRPr lang="en-US"/>
        </a:p>
      </dgm:t>
    </dgm:pt>
    <dgm:pt modelId="{99911175-C9EE-43F9-9094-ED71146B6C70}" type="sibTrans" cxnId="{D36BF2BC-5A07-4A10-A473-E008B091F79F}">
      <dgm:prSet/>
      <dgm:spPr/>
      <dgm:t>
        <a:bodyPr/>
        <a:lstStyle/>
        <a:p>
          <a:endParaRPr lang="en-US"/>
        </a:p>
      </dgm:t>
    </dgm:pt>
    <dgm:pt modelId="{B825E223-AE1F-4AA5-AE60-43343E4AE2EF}">
      <dgm:prSet phldrT="[Text]"/>
      <dgm:spPr/>
      <dgm:t>
        <a:bodyPr/>
        <a:lstStyle/>
        <a:p>
          <a:pPr rtl="1"/>
          <a:r>
            <a:rPr lang="he-IL" dirty="0"/>
            <a:t>רגרסיה לינארית</a:t>
          </a:r>
          <a:endParaRPr lang="en-US" dirty="0"/>
        </a:p>
      </dgm:t>
    </dgm:pt>
    <dgm:pt modelId="{7E09CF3F-5742-41D7-A32C-74C30316DCEE}" type="parTrans" cxnId="{DFBF145C-A624-4778-B3BD-45B965D336FE}">
      <dgm:prSet/>
      <dgm:spPr/>
      <dgm:t>
        <a:bodyPr/>
        <a:lstStyle/>
        <a:p>
          <a:endParaRPr lang="en-US"/>
        </a:p>
      </dgm:t>
    </dgm:pt>
    <dgm:pt modelId="{9A049298-020C-4F2B-A64A-3032A5E61475}" type="sibTrans" cxnId="{DFBF145C-A624-4778-B3BD-45B965D336FE}">
      <dgm:prSet/>
      <dgm:spPr/>
      <dgm:t>
        <a:bodyPr/>
        <a:lstStyle/>
        <a:p>
          <a:endParaRPr lang="en-US"/>
        </a:p>
      </dgm:t>
    </dgm:pt>
    <dgm:pt modelId="{DEF74700-6E43-4334-BAC3-103435E8DB8B}">
      <dgm:prSet phldrT="[Text]"/>
      <dgm:spPr/>
      <dgm:t>
        <a:bodyPr/>
        <a:lstStyle/>
        <a:p>
          <a:pPr rtl="1"/>
          <a:r>
            <a:rPr lang="he-IL" dirty="0"/>
            <a:t>בחינת המשתנים במודל של רגרסיה לינארית לבחינת התרומה היחסית של המשתנים לשונות המוסברת עבור מדדי ההצלחה</a:t>
          </a:r>
          <a:endParaRPr lang="en-US" dirty="0"/>
        </a:p>
      </dgm:t>
    </dgm:pt>
    <dgm:pt modelId="{51781410-7658-4945-AB64-A0129D9BBBDB}" type="parTrans" cxnId="{FE3B24EA-52C5-439B-9854-0A370D000C0B}">
      <dgm:prSet/>
      <dgm:spPr/>
      <dgm:t>
        <a:bodyPr/>
        <a:lstStyle/>
        <a:p>
          <a:endParaRPr lang="en-US"/>
        </a:p>
      </dgm:t>
    </dgm:pt>
    <dgm:pt modelId="{A2599603-8346-49AC-A167-7EEB499F55BB}" type="sibTrans" cxnId="{FE3B24EA-52C5-439B-9854-0A370D000C0B}">
      <dgm:prSet/>
      <dgm:spPr/>
      <dgm:t>
        <a:bodyPr/>
        <a:lstStyle/>
        <a:p>
          <a:endParaRPr lang="en-US"/>
        </a:p>
      </dgm:t>
    </dgm:pt>
    <dgm:pt modelId="{0959E8FE-F88E-4110-BD45-820EEA1FE578}" type="pres">
      <dgm:prSet presAssocID="{3EAF1565-CD54-4B9B-A28D-2AAB985CCF60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45326C8-8D97-44FE-842C-0D4C37569243}" type="pres">
      <dgm:prSet presAssocID="{20F0AD8E-882C-4085-A6B1-373A65B869DC}" presName="composite" presStyleCnt="0"/>
      <dgm:spPr/>
    </dgm:pt>
    <dgm:pt modelId="{E25C1806-B620-43D3-B752-0260FAF8F105}" type="pres">
      <dgm:prSet presAssocID="{20F0AD8E-882C-4085-A6B1-373A65B869D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511E74B-60FC-4541-BD11-E36AE09BEC05}" type="pres">
      <dgm:prSet presAssocID="{20F0AD8E-882C-4085-A6B1-373A65B869DC}" presName="parSh" presStyleLbl="node1" presStyleIdx="0" presStyleCnt="3"/>
      <dgm:spPr/>
      <dgm:t>
        <a:bodyPr/>
        <a:lstStyle/>
        <a:p>
          <a:pPr rtl="1"/>
          <a:endParaRPr lang="he-IL"/>
        </a:p>
      </dgm:t>
    </dgm:pt>
    <dgm:pt modelId="{1D6DA07F-825E-4621-93A0-7ED493C864AE}" type="pres">
      <dgm:prSet presAssocID="{20F0AD8E-882C-4085-A6B1-373A65B869DC}" presName="desTx" presStyleLbl="fgAcc1" presStyleIdx="0" presStyleCnt="3" custScaleX="120194" custScaleY="803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2CB2E3F-202E-436E-AC8B-F6864FA7640B}" type="pres">
      <dgm:prSet presAssocID="{53C42C46-11FB-4ED9-9B10-6F78DEF9879E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25ECA35D-C8DA-4BD6-999B-AC77B5EC6B83}" type="pres">
      <dgm:prSet presAssocID="{53C42C46-11FB-4ED9-9B10-6F78DEF9879E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61717387-6335-4789-9C77-0C788D838EA3}" type="pres">
      <dgm:prSet presAssocID="{01A946B8-34AA-4531-8D07-FE79215B5297}" presName="composite" presStyleCnt="0"/>
      <dgm:spPr/>
    </dgm:pt>
    <dgm:pt modelId="{00744D62-04D8-418A-A6B5-E5D41386CCE8}" type="pres">
      <dgm:prSet presAssocID="{01A946B8-34AA-4531-8D07-FE79215B529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2FBA069-A233-4C36-B4E4-0B2629C2C270}" type="pres">
      <dgm:prSet presAssocID="{01A946B8-34AA-4531-8D07-FE79215B5297}" presName="parSh" presStyleLbl="node1" presStyleIdx="1" presStyleCnt="3"/>
      <dgm:spPr/>
      <dgm:t>
        <a:bodyPr/>
        <a:lstStyle/>
        <a:p>
          <a:pPr rtl="1"/>
          <a:endParaRPr lang="he-IL"/>
        </a:p>
      </dgm:t>
    </dgm:pt>
    <dgm:pt modelId="{1EE49E46-D8A9-4432-B31E-5AC32BBC8E19}" type="pres">
      <dgm:prSet presAssocID="{01A946B8-34AA-4531-8D07-FE79215B5297}" presName="desTx" presStyleLbl="fgAcc1" presStyleIdx="1" presStyleCnt="3" custScaleX="158130" custScaleY="7984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0893ED9-19C0-4611-BDB5-E43479BA79B9}" type="pres">
      <dgm:prSet presAssocID="{C29F82F7-EBA0-481D-A6EC-EFFB912539FC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A8DCD08B-1D3F-4968-AF76-514B70B2F9D6}" type="pres">
      <dgm:prSet presAssocID="{C29F82F7-EBA0-481D-A6EC-EFFB912539FC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29CD9EC8-6A15-4819-9FC7-0430B627BB04}" type="pres">
      <dgm:prSet presAssocID="{B825E223-AE1F-4AA5-AE60-43343E4AE2EF}" presName="composite" presStyleCnt="0"/>
      <dgm:spPr/>
    </dgm:pt>
    <dgm:pt modelId="{9242E0C1-EFB8-4D46-9A5B-3E227EF89A41}" type="pres">
      <dgm:prSet presAssocID="{B825E223-AE1F-4AA5-AE60-43343E4AE2EF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5C164E3-4B3E-4561-95F1-1C06F88E2420}" type="pres">
      <dgm:prSet presAssocID="{B825E223-AE1F-4AA5-AE60-43343E4AE2EF}" presName="parSh" presStyleLbl="node1" presStyleIdx="2" presStyleCnt="3"/>
      <dgm:spPr/>
      <dgm:t>
        <a:bodyPr/>
        <a:lstStyle/>
        <a:p>
          <a:pPr rtl="1"/>
          <a:endParaRPr lang="he-IL"/>
        </a:p>
      </dgm:t>
    </dgm:pt>
    <dgm:pt modelId="{57D8CCB7-0A7B-4C86-8EA0-FB73859812C7}" type="pres">
      <dgm:prSet presAssocID="{B825E223-AE1F-4AA5-AE60-43343E4AE2EF}" presName="desTx" presStyleLbl="fgAcc1" presStyleIdx="2" presStyleCnt="3" custScaleX="146030" custScaleY="793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E3B24EA-52C5-439B-9854-0A370D000C0B}" srcId="{B825E223-AE1F-4AA5-AE60-43343E4AE2EF}" destId="{DEF74700-6E43-4334-BAC3-103435E8DB8B}" srcOrd="0" destOrd="0" parTransId="{51781410-7658-4945-AB64-A0129D9BBBDB}" sibTransId="{A2599603-8346-49AC-A167-7EEB499F55BB}"/>
    <dgm:cxn modelId="{B8384209-C111-4FBE-A0B0-759016AA8E6B}" type="presOf" srcId="{3EAF1565-CD54-4B9B-A28D-2AAB985CCF60}" destId="{0959E8FE-F88E-4110-BD45-820EEA1FE578}" srcOrd="0" destOrd="0" presId="urn:microsoft.com/office/officeart/2005/8/layout/process3"/>
    <dgm:cxn modelId="{D976A661-C26D-4FCE-93EE-7F711288D7DF}" srcId="{3EAF1565-CD54-4B9B-A28D-2AAB985CCF60}" destId="{20F0AD8E-882C-4085-A6B1-373A65B869DC}" srcOrd="0" destOrd="0" parTransId="{A5198989-6D41-4899-9905-FDA3F291297E}" sibTransId="{53C42C46-11FB-4ED9-9B10-6F78DEF9879E}"/>
    <dgm:cxn modelId="{67CFFB21-2466-49E8-B72D-B2EFEBC69366}" type="presOf" srcId="{B825E223-AE1F-4AA5-AE60-43343E4AE2EF}" destId="{9242E0C1-EFB8-4D46-9A5B-3E227EF89A41}" srcOrd="0" destOrd="0" presId="urn:microsoft.com/office/officeart/2005/8/layout/process3"/>
    <dgm:cxn modelId="{8E6706E5-D3F2-492F-AFE2-F8C687B77AC3}" type="presOf" srcId="{C29F82F7-EBA0-481D-A6EC-EFFB912539FC}" destId="{30893ED9-19C0-4611-BDB5-E43479BA79B9}" srcOrd="0" destOrd="0" presId="urn:microsoft.com/office/officeart/2005/8/layout/process3"/>
    <dgm:cxn modelId="{E5DA630A-9BAB-4603-B576-2B22E5C34E61}" type="presOf" srcId="{D26B1B6F-C182-466A-953C-86339F5D506B}" destId="{1D6DA07F-825E-4621-93A0-7ED493C864AE}" srcOrd="0" destOrd="0" presId="urn:microsoft.com/office/officeart/2005/8/layout/process3"/>
    <dgm:cxn modelId="{EB0E9E30-73CC-4FAE-9A70-795495987CC4}" type="presOf" srcId="{DEF74700-6E43-4334-BAC3-103435E8DB8B}" destId="{57D8CCB7-0A7B-4C86-8EA0-FB73859812C7}" srcOrd="0" destOrd="0" presId="urn:microsoft.com/office/officeart/2005/8/layout/process3"/>
    <dgm:cxn modelId="{A1AF9B3A-8E39-4C44-A842-093764E665CA}" type="presOf" srcId="{01A946B8-34AA-4531-8D07-FE79215B5297}" destId="{B2FBA069-A233-4C36-B4E4-0B2629C2C270}" srcOrd="1" destOrd="0" presId="urn:microsoft.com/office/officeart/2005/8/layout/process3"/>
    <dgm:cxn modelId="{DFBF145C-A624-4778-B3BD-45B965D336FE}" srcId="{3EAF1565-CD54-4B9B-A28D-2AAB985CCF60}" destId="{B825E223-AE1F-4AA5-AE60-43343E4AE2EF}" srcOrd="2" destOrd="0" parTransId="{7E09CF3F-5742-41D7-A32C-74C30316DCEE}" sibTransId="{9A049298-020C-4F2B-A64A-3032A5E61475}"/>
    <dgm:cxn modelId="{EF92E965-AB32-4C55-923A-9BDAE6B09A0E}" type="presOf" srcId="{C29F82F7-EBA0-481D-A6EC-EFFB912539FC}" destId="{A8DCD08B-1D3F-4968-AF76-514B70B2F9D6}" srcOrd="1" destOrd="0" presId="urn:microsoft.com/office/officeart/2005/8/layout/process3"/>
    <dgm:cxn modelId="{CFE0AF3F-3102-4111-993F-AF1CD1987E0D}" type="presOf" srcId="{B645C5C3-6DED-4743-82B7-A827F6368A75}" destId="{1EE49E46-D8A9-4432-B31E-5AC32BBC8E19}" srcOrd="0" destOrd="0" presId="urn:microsoft.com/office/officeart/2005/8/layout/process3"/>
    <dgm:cxn modelId="{20FC30BE-7421-4627-9214-B6A43052E19F}" type="presOf" srcId="{53C42C46-11FB-4ED9-9B10-6F78DEF9879E}" destId="{25ECA35D-C8DA-4BD6-999B-AC77B5EC6B83}" srcOrd="1" destOrd="0" presId="urn:microsoft.com/office/officeart/2005/8/layout/process3"/>
    <dgm:cxn modelId="{E91E4DD1-661E-42C0-8F1E-D5442FEACCFB}" type="presOf" srcId="{20F0AD8E-882C-4085-A6B1-373A65B869DC}" destId="{E25C1806-B620-43D3-B752-0260FAF8F105}" srcOrd="0" destOrd="0" presId="urn:microsoft.com/office/officeart/2005/8/layout/process3"/>
    <dgm:cxn modelId="{F582C8ED-27A6-4D8F-9882-42462DB4222D}" type="presOf" srcId="{01A946B8-34AA-4531-8D07-FE79215B5297}" destId="{00744D62-04D8-418A-A6B5-E5D41386CCE8}" srcOrd="0" destOrd="0" presId="urn:microsoft.com/office/officeart/2005/8/layout/process3"/>
    <dgm:cxn modelId="{F7265404-07F0-48C9-815C-648E4647FA6E}" type="presOf" srcId="{B825E223-AE1F-4AA5-AE60-43343E4AE2EF}" destId="{E5C164E3-4B3E-4561-95F1-1C06F88E2420}" srcOrd="1" destOrd="0" presId="urn:microsoft.com/office/officeart/2005/8/layout/process3"/>
    <dgm:cxn modelId="{7818C0F9-4643-417C-825A-EAC21E87F401}" type="presOf" srcId="{20F0AD8E-882C-4085-A6B1-373A65B869DC}" destId="{F511E74B-60FC-4541-BD11-E36AE09BEC05}" srcOrd="1" destOrd="0" presId="urn:microsoft.com/office/officeart/2005/8/layout/process3"/>
    <dgm:cxn modelId="{49231860-943B-4C6B-9D76-5A78842B9579}" srcId="{3EAF1565-CD54-4B9B-A28D-2AAB985CCF60}" destId="{01A946B8-34AA-4531-8D07-FE79215B5297}" srcOrd="1" destOrd="0" parTransId="{B4B300DE-0DF7-4E17-8146-5381E6969227}" sibTransId="{C29F82F7-EBA0-481D-A6EC-EFFB912539FC}"/>
    <dgm:cxn modelId="{D36BF2BC-5A07-4A10-A473-E008B091F79F}" srcId="{01A946B8-34AA-4531-8D07-FE79215B5297}" destId="{B645C5C3-6DED-4743-82B7-A827F6368A75}" srcOrd="0" destOrd="0" parTransId="{2FD64447-6F0B-4B10-8446-DB3C8DC07A1B}" sibTransId="{99911175-C9EE-43F9-9094-ED71146B6C70}"/>
    <dgm:cxn modelId="{76BC99E8-81AE-4775-A057-717FBB3ADD39}" type="presOf" srcId="{53C42C46-11FB-4ED9-9B10-6F78DEF9879E}" destId="{C2CB2E3F-202E-436E-AC8B-F6864FA7640B}" srcOrd="0" destOrd="0" presId="urn:microsoft.com/office/officeart/2005/8/layout/process3"/>
    <dgm:cxn modelId="{CC0BA2E6-9C10-4573-83F8-E3170B1EAF4D}" srcId="{20F0AD8E-882C-4085-A6B1-373A65B869DC}" destId="{D26B1B6F-C182-466A-953C-86339F5D506B}" srcOrd="0" destOrd="0" parTransId="{8F68B4CF-9472-4804-91BF-9B0A6F13A5FC}" sibTransId="{6C36C376-6AD1-496C-805E-A2ED3A146D87}"/>
    <dgm:cxn modelId="{F17694FD-8E30-430B-8B86-913B6B7EE685}" type="presParOf" srcId="{0959E8FE-F88E-4110-BD45-820EEA1FE578}" destId="{C45326C8-8D97-44FE-842C-0D4C37569243}" srcOrd="0" destOrd="0" presId="urn:microsoft.com/office/officeart/2005/8/layout/process3"/>
    <dgm:cxn modelId="{FD4E7E51-73B4-4FE9-9A00-93C976955171}" type="presParOf" srcId="{C45326C8-8D97-44FE-842C-0D4C37569243}" destId="{E25C1806-B620-43D3-B752-0260FAF8F105}" srcOrd="0" destOrd="0" presId="urn:microsoft.com/office/officeart/2005/8/layout/process3"/>
    <dgm:cxn modelId="{21F85680-2400-4FA9-8694-2C2C7286E16D}" type="presParOf" srcId="{C45326C8-8D97-44FE-842C-0D4C37569243}" destId="{F511E74B-60FC-4541-BD11-E36AE09BEC05}" srcOrd="1" destOrd="0" presId="urn:microsoft.com/office/officeart/2005/8/layout/process3"/>
    <dgm:cxn modelId="{3C502CFD-19AF-4DB4-89D0-0B608CFB0CE4}" type="presParOf" srcId="{C45326C8-8D97-44FE-842C-0D4C37569243}" destId="{1D6DA07F-825E-4621-93A0-7ED493C864AE}" srcOrd="2" destOrd="0" presId="urn:microsoft.com/office/officeart/2005/8/layout/process3"/>
    <dgm:cxn modelId="{0D243B55-1CAE-4390-B9EB-C2854C0B4356}" type="presParOf" srcId="{0959E8FE-F88E-4110-BD45-820EEA1FE578}" destId="{C2CB2E3F-202E-436E-AC8B-F6864FA7640B}" srcOrd="1" destOrd="0" presId="urn:microsoft.com/office/officeart/2005/8/layout/process3"/>
    <dgm:cxn modelId="{4DE1A9D2-4A4B-4A07-BF5F-D745D1771947}" type="presParOf" srcId="{C2CB2E3F-202E-436E-AC8B-F6864FA7640B}" destId="{25ECA35D-C8DA-4BD6-999B-AC77B5EC6B83}" srcOrd="0" destOrd="0" presId="urn:microsoft.com/office/officeart/2005/8/layout/process3"/>
    <dgm:cxn modelId="{C5A5B410-68B2-4DDD-A736-94B0D52DCCBE}" type="presParOf" srcId="{0959E8FE-F88E-4110-BD45-820EEA1FE578}" destId="{61717387-6335-4789-9C77-0C788D838EA3}" srcOrd="2" destOrd="0" presId="urn:microsoft.com/office/officeart/2005/8/layout/process3"/>
    <dgm:cxn modelId="{167EE652-53B6-4C5D-9A57-316CF5D53369}" type="presParOf" srcId="{61717387-6335-4789-9C77-0C788D838EA3}" destId="{00744D62-04D8-418A-A6B5-E5D41386CCE8}" srcOrd="0" destOrd="0" presId="urn:microsoft.com/office/officeart/2005/8/layout/process3"/>
    <dgm:cxn modelId="{A4ACB2D7-6A9F-414B-9150-E006DA833937}" type="presParOf" srcId="{61717387-6335-4789-9C77-0C788D838EA3}" destId="{B2FBA069-A233-4C36-B4E4-0B2629C2C270}" srcOrd="1" destOrd="0" presId="urn:microsoft.com/office/officeart/2005/8/layout/process3"/>
    <dgm:cxn modelId="{C32E347E-9837-4B38-A69E-B61E0A409486}" type="presParOf" srcId="{61717387-6335-4789-9C77-0C788D838EA3}" destId="{1EE49E46-D8A9-4432-B31E-5AC32BBC8E19}" srcOrd="2" destOrd="0" presId="urn:microsoft.com/office/officeart/2005/8/layout/process3"/>
    <dgm:cxn modelId="{81760365-2EFC-4254-A31E-10020C093AA4}" type="presParOf" srcId="{0959E8FE-F88E-4110-BD45-820EEA1FE578}" destId="{30893ED9-19C0-4611-BDB5-E43479BA79B9}" srcOrd="3" destOrd="0" presId="urn:microsoft.com/office/officeart/2005/8/layout/process3"/>
    <dgm:cxn modelId="{0AE417CF-1A9A-4092-AC43-FD7B878C81DC}" type="presParOf" srcId="{30893ED9-19C0-4611-BDB5-E43479BA79B9}" destId="{A8DCD08B-1D3F-4968-AF76-514B70B2F9D6}" srcOrd="0" destOrd="0" presId="urn:microsoft.com/office/officeart/2005/8/layout/process3"/>
    <dgm:cxn modelId="{8ABD8557-C9EC-4BF5-B534-40B92A835C37}" type="presParOf" srcId="{0959E8FE-F88E-4110-BD45-820EEA1FE578}" destId="{29CD9EC8-6A15-4819-9FC7-0430B627BB04}" srcOrd="4" destOrd="0" presId="urn:microsoft.com/office/officeart/2005/8/layout/process3"/>
    <dgm:cxn modelId="{2A7397C9-E7C2-48E6-B834-9C9AD1D3F4B9}" type="presParOf" srcId="{29CD9EC8-6A15-4819-9FC7-0430B627BB04}" destId="{9242E0C1-EFB8-4D46-9A5B-3E227EF89A41}" srcOrd="0" destOrd="0" presId="urn:microsoft.com/office/officeart/2005/8/layout/process3"/>
    <dgm:cxn modelId="{7075536A-95C1-4A61-B87F-1242B9B31F99}" type="presParOf" srcId="{29CD9EC8-6A15-4819-9FC7-0430B627BB04}" destId="{E5C164E3-4B3E-4561-95F1-1C06F88E2420}" srcOrd="1" destOrd="0" presId="urn:microsoft.com/office/officeart/2005/8/layout/process3"/>
    <dgm:cxn modelId="{A28CCA24-29AC-4F92-8A54-034FEEC06071}" type="presParOf" srcId="{29CD9EC8-6A15-4819-9FC7-0430B627BB04}" destId="{57D8CCB7-0A7B-4C86-8EA0-FB73859812C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67F0A-C7C4-44D6-A26F-0A062DECCBA8}">
      <dsp:nvSpPr>
        <dsp:cNvPr id="0" name=""/>
        <dsp:cNvSpPr/>
      </dsp:nvSpPr>
      <dsp:spPr>
        <a:xfrm>
          <a:off x="2392734" y="1888735"/>
          <a:ext cx="3883685" cy="17108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מוטיבציה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הנעה לפעולה</a:t>
          </a:r>
          <a:endParaRPr lang="en-GB" sz="2800" kern="1200" dirty="0"/>
        </a:p>
      </dsp:txBody>
      <dsp:txXfrm>
        <a:off x="2961487" y="2139290"/>
        <a:ext cx="2746179" cy="1209784"/>
      </dsp:txXfrm>
    </dsp:sp>
    <dsp:sp modelId="{53B0F14D-12C6-4BCB-8DC4-2C652695A749}">
      <dsp:nvSpPr>
        <dsp:cNvPr id="0" name=""/>
        <dsp:cNvSpPr/>
      </dsp:nvSpPr>
      <dsp:spPr>
        <a:xfrm rot="13077543">
          <a:off x="1389266" y="1039392"/>
          <a:ext cx="2117286" cy="465867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D6DE5-1866-41EA-86BB-9CDD134C6983}">
      <dsp:nvSpPr>
        <dsp:cNvPr id="0" name=""/>
        <dsp:cNvSpPr/>
      </dsp:nvSpPr>
      <dsp:spPr>
        <a:xfrm>
          <a:off x="586503" y="0"/>
          <a:ext cx="2053435" cy="1242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אוטונומיה</a:t>
          </a:r>
          <a:endParaRPr lang="en-GB" sz="2800" kern="1200" dirty="0"/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autonomy</a:t>
          </a:r>
        </a:p>
      </dsp:txBody>
      <dsp:txXfrm>
        <a:off x="622889" y="36386"/>
        <a:ext cx="1980663" cy="1169541"/>
      </dsp:txXfrm>
    </dsp:sp>
    <dsp:sp modelId="{D8BB7510-DFBA-4708-9A09-9F2A30375297}">
      <dsp:nvSpPr>
        <dsp:cNvPr id="0" name=""/>
        <dsp:cNvSpPr/>
      </dsp:nvSpPr>
      <dsp:spPr>
        <a:xfrm rot="16229852">
          <a:off x="3750706" y="989243"/>
          <a:ext cx="1194175" cy="465867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FEAF2-566B-4F7C-B137-EEB84EBB1B3D}">
      <dsp:nvSpPr>
        <dsp:cNvPr id="0" name=""/>
        <dsp:cNvSpPr/>
      </dsp:nvSpPr>
      <dsp:spPr>
        <a:xfrm>
          <a:off x="3296965" y="3954"/>
          <a:ext cx="2112026" cy="1242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מסוגלות</a:t>
          </a:r>
          <a:endParaRPr lang="en-GB" sz="2800" kern="1200" dirty="0"/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competence</a:t>
          </a:r>
        </a:p>
      </dsp:txBody>
      <dsp:txXfrm>
        <a:off x="3333351" y="40340"/>
        <a:ext cx="2039254" cy="1169541"/>
      </dsp:txXfrm>
    </dsp:sp>
    <dsp:sp modelId="{61B8FD9E-28AD-45FE-9C56-C393BA05505B}">
      <dsp:nvSpPr>
        <dsp:cNvPr id="0" name=""/>
        <dsp:cNvSpPr/>
      </dsp:nvSpPr>
      <dsp:spPr>
        <a:xfrm rot="19333537">
          <a:off x="5169133" y="1039961"/>
          <a:ext cx="2127937" cy="465867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C8128-9A0A-40FA-8F66-4377F1881ED6}">
      <dsp:nvSpPr>
        <dsp:cNvPr id="0" name=""/>
        <dsp:cNvSpPr/>
      </dsp:nvSpPr>
      <dsp:spPr>
        <a:xfrm>
          <a:off x="6047376" y="0"/>
          <a:ext cx="2053435" cy="1242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שייכות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relatedness</a:t>
          </a:r>
        </a:p>
      </dsp:txBody>
      <dsp:txXfrm>
        <a:off x="6083762" y="36386"/>
        <a:ext cx="1980663" cy="11695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67F0A-C7C4-44D6-A26F-0A062DECCBA8}">
      <dsp:nvSpPr>
        <dsp:cNvPr id="0" name=""/>
        <dsp:cNvSpPr/>
      </dsp:nvSpPr>
      <dsp:spPr>
        <a:xfrm>
          <a:off x="2853288" y="1453162"/>
          <a:ext cx="2979865" cy="1312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מוטיבציה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הנעה לפעולה</a:t>
          </a:r>
          <a:endParaRPr lang="en-GB" sz="2800" kern="1200" dirty="0"/>
        </a:p>
      </dsp:txBody>
      <dsp:txXfrm>
        <a:off x="3289679" y="1645407"/>
        <a:ext cx="2107083" cy="928241"/>
      </dsp:txXfrm>
    </dsp:sp>
    <dsp:sp modelId="{53B0F14D-12C6-4BCB-8DC4-2C652695A749}">
      <dsp:nvSpPr>
        <dsp:cNvPr id="0" name=""/>
        <dsp:cNvSpPr/>
      </dsp:nvSpPr>
      <dsp:spPr>
        <a:xfrm rot="13078163">
          <a:off x="2078338" y="799358"/>
          <a:ext cx="1630203" cy="357449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D6DE5-1866-41EA-86BB-9CDD134C6983}">
      <dsp:nvSpPr>
        <dsp:cNvPr id="0" name=""/>
        <dsp:cNvSpPr/>
      </dsp:nvSpPr>
      <dsp:spPr>
        <a:xfrm>
          <a:off x="1463085" y="0"/>
          <a:ext cx="1575555" cy="953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אוטונומיה</a:t>
          </a:r>
          <a:endParaRPr lang="en-GB" sz="2800" kern="1200" dirty="0"/>
        </a:p>
      </dsp:txBody>
      <dsp:txXfrm>
        <a:off x="1491003" y="27918"/>
        <a:ext cx="1519719" cy="897363"/>
      </dsp:txXfrm>
    </dsp:sp>
    <dsp:sp modelId="{D8BB7510-DFBA-4708-9A09-9F2A30375297}">
      <dsp:nvSpPr>
        <dsp:cNvPr id="0" name=""/>
        <dsp:cNvSpPr/>
      </dsp:nvSpPr>
      <dsp:spPr>
        <a:xfrm rot="16229852">
          <a:off x="3893655" y="761227"/>
          <a:ext cx="919444" cy="357449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FEAF2-566B-4F7C-B137-EEB84EBB1B3D}">
      <dsp:nvSpPr>
        <dsp:cNvPr id="0" name=""/>
        <dsp:cNvSpPr/>
      </dsp:nvSpPr>
      <dsp:spPr>
        <a:xfrm>
          <a:off x="3547114" y="3647"/>
          <a:ext cx="1620511" cy="953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מסוגלות</a:t>
          </a:r>
          <a:endParaRPr lang="en-GB" sz="2800" kern="1200" dirty="0"/>
        </a:p>
      </dsp:txBody>
      <dsp:txXfrm>
        <a:off x="3575032" y="31565"/>
        <a:ext cx="1564675" cy="897363"/>
      </dsp:txXfrm>
    </dsp:sp>
    <dsp:sp modelId="{61B8FD9E-28AD-45FE-9C56-C393BA05505B}">
      <dsp:nvSpPr>
        <dsp:cNvPr id="0" name=""/>
        <dsp:cNvSpPr/>
      </dsp:nvSpPr>
      <dsp:spPr>
        <a:xfrm rot="19332919">
          <a:off x="4982916" y="799794"/>
          <a:ext cx="1638396" cy="357449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C8128-9A0A-40FA-8F66-4377F1881ED6}">
      <dsp:nvSpPr>
        <dsp:cNvPr id="0" name=""/>
        <dsp:cNvSpPr/>
      </dsp:nvSpPr>
      <dsp:spPr>
        <a:xfrm>
          <a:off x="5661764" y="0"/>
          <a:ext cx="1575555" cy="953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/>
            <a:t>שייכות</a:t>
          </a:r>
          <a:endParaRPr lang="en-GB" sz="2800" kern="1200" dirty="0"/>
        </a:p>
      </dsp:txBody>
      <dsp:txXfrm>
        <a:off x="5689682" y="27918"/>
        <a:ext cx="1519719" cy="8973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11E74B-60FC-4541-BD11-E36AE09BEC05}">
      <dsp:nvSpPr>
        <dsp:cNvPr id="0" name=""/>
        <dsp:cNvSpPr/>
      </dsp:nvSpPr>
      <dsp:spPr>
        <a:xfrm>
          <a:off x="7997422" y="78413"/>
          <a:ext cx="191354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/>
            <a:t>ניתוח גורמים</a:t>
          </a:r>
          <a:endParaRPr lang="en-US" sz="1900" kern="1200" dirty="0"/>
        </a:p>
      </dsp:txBody>
      <dsp:txXfrm>
        <a:off x="8043532" y="78413"/>
        <a:ext cx="1913544" cy="547200"/>
      </dsp:txXfrm>
    </dsp:sp>
    <dsp:sp modelId="{1D6DA07F-825E-4621-93A0-7ED493C864AE}">
      <dsp:nvSpPr>
        <dsp:cNvPr id="0" name=""/>
        <dsp:cNvSpPr/>
      </dsp:nvSpPr>
      <dsp:spPr>
        <a:xfrm>
          <a:off x="7458390" y="987691"/>
          <a:ext cx="2299966" cy="295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r" defTabSz="8445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900" kern="1200" dirty="0"/>
            <a:t>מציאת המאפיינים המשותפים בין משתני הסקר ליצירת קבוצות (פקטורים)</a:t>
          </a:r>
          <a:endParaRPr lang="en-US" sz="1900" kern="1200" dirty="0"/>
        </a:p>
      </dsp:txBody>
      <dsp:txXfrm>
        <a:off x="7525754" y="1055055"/>
        <a:ext cx="2165238" cy="2821891"/>
      </dsp:txXfrm>
    </dsp:sp>
    <dsp:sp modelId="{C2CB2E3F-202E-436E-AC8B-F6864FA7640B}">
      <dsp:nvSpPr>
        <dsp:cNvPr id="0" name=""/>
        <dsp:cNvSpPr/>
      </dsp:nvSpPr>
      <dsp:spPr>
        <a:xfrm rot="10795602">
          <a:off x="6859649" y="116029"/>
          <a:ext cx="804433" cy="4764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7002574" y="211221"/>
        <a:ext cx="661508" cy="285851"/>
      </dsp:txXfrm>
    </dsp:sp>
    <dsp:sp modelId="{B2FBA069-A233-4C36-B4E4-0B2629C2C270}">
      <dsp:nvSpPr>
        <dsp:cNvPr id="0" name=""/>
        <dsp:cNvSpPr/>
      </dsp:nvSpPr>
      <dsp:spPr>
        <a:xfrm>
          <a:off x="4566080" y="82803"/>
          <a:ext cx="191354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/>
            <a:t>בחינת קשרים</a:t>
          </a:r>
          <a:endParaRPr lang="en-US" sz="1900" kern="1200" dirty="0"/>
        </a:p>
      </dsp:txBody>
      <dsp:txXfrm>
        <a:off x="4612190" y="82803"/>
        <a:ext cx="1913544" cy="547200"/>
      </dsp:txXfrm>
    </dsp:sp>
    <dsp:sp modelId="{1EE49E46-D8A9-4432-B31E-5AC32BBC8E19}">
      <dsp:nvSpPr>
        <dsp:cNvPr id="0" name=""/>
        <dsp:cNvSpPr/>
      </dsp:nvSpPr>
      <dsp:spPr>
        <a:xfrm>
          <a:off x="3664087" y="1000859"/>
          <a:ext cx="3025888" cy="29390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r" defTabSz="8445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900" kern="1200" dirty="0"/>
            <a:t>בחינת קשרים באמצעות מתאם פירסון, בין קבוצות המשתנים לבין מדדי ההצלחה (הישגים והתמדה)</a:t>
          </a:r>
          <a:endParaRPr lang="en-US" sz="1900" kern="1200" dirty="0"/>
        </a:p>
      </dsp:txBody>
      <dsp:txXfrm>
        <a:off x="3750169" y="1086941"/>
        <a:ext cx="2853724" cy="2766898"/>
      </dsp:txXfrm>
    </dsp:sp>
    <dsp:sp modelId="{30893ED9-19C0-4611-BDB5-E43479BA79B9}">
      <dsp:nvSpPr>
        <dsp:cNvPr id="0" name=""/>
        <dsp:cNvSpPr/>
      </dsp:nvSpPr>
      <dsp:spPr>
        <a:xfrm rot="10795356">
          <a:off x="3235498" y="120714"/>
          <a:ext cx="935445" cy="4764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3378423" y="215900"/>
        <a:ext cx="792520" cy="285851"/>
      </dsp:txXfrm>
    </dsp:sp>
    <dsp:sp modelId="{E5C164E3-4B3E-4561-95F1-1C06F88E2420}">
      <dsp:nvSpPr>
        <dsp:cNvPr id="0" name=""/>
        <dsp:cNvSpPr/>
      </dsp:nvSpPr>
      <dsp:spPr>
        <a:xfrm>
          <a:off x="887546" y="87772"/>
          <a:ext cx="191354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/>
            <a:t>רגרסיה לינארית</a:t>
          </a:r>
          <a:endParaRPr lang="en-US" sz="1900" kern="1200" dirty="0"/>
        </a:p>
      </dsp:txBody>
      <dsp:txXfrm>
        <a:off x="933656" y="87772"/>
        <a:ext cx="1913544" cy="547200"/>
      </dsp:txXfrm>
    </dsp:sp>
    <dsp:sp modelId="{57D8CCB7-0A7B-4C86-8EA0-FB73859812C7}">
      <dsp:nvSpPr>
        <dsp:cNvPr id="0" name=""/>
        <dsp:cNvSpPr/>
      </dsp:nvSpPr>
      <dsp:spPr>
        <a:xfrm>
          <a:off x="101322" y="1015766"/>
          <a:ext cx="2794349" cy="2919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r" defTabSz="8445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900" kern="1200" dirty="0"/>
            <a:t>בחינת המשתנים במודל של רגרסיה לינארית לבחינת התרומה היחסית של המשתנים לשונות המוסברת עבור מדדי ההצלחה</a:t>
          </a:r>
          <a:endParaRPr lang="en-US" sz="1900" kern="1200" dirty="0"/>
        </a:p>
      </dsp:txBody>
      <dsp:txXfrm>
        <a:off x="183166" y="1097610"/>
        <a:ext cx="2630661" cy="2755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AC59C7E-81EC-40DF-A536-6B2F866377A2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GB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G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541F047C-B745-445D-AFED-A83721C76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facebook.com/tools/explorer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08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המוטיבציה של הלומד תלויה במידת המענה לשלושה צרכים בסיסיים: מסוגלות, שייכות ואוטונומיה. </a:t>
            </a:r>
          </a:p>
          <a:p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המסוגלות (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Competence</a:t>
            </a:r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היא תחושת הלומד שיש לו את הכישורים והיכולות הנדרשות כדי להצליח ולהשיג את מטרות הלמידה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השייכות (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Relatedness</a:t>
            </a:r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מייצגת את תחושת ההשתייכות לקבוצה וההזדהות עם ערכיה ומטרותיה.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בלמידה מקוונת תחושת השייכות מתבטאת בהשתתפות בפעילויות מקוונות כדוגמת קבוצות דיון ותקשורת מקוונת עם קבוצת העמיתים והמנחה. </a:t>
            </a:r>
          </a:p>
          <a:p>
            <a:endParaRPr lang="en-GB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האוטונומיה (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Autonomy</a:t>
            </a:r>
            <a:r>
              <a:rPr lang="he-I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היא האפשרות של הלומד לבחור, לקבל החלטות ולנהל את תהליך הלמידה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Ryan, 2000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בלמידה מקוונת הלומד הינו אוטונומי ולעיתים רבות יש לו אפשרות לקבוע את יעדיו ולנהל את הזמן ואת קצב ההתקדמות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Rienties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2009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ולכן נדרש שתהיה לו היכולת לניהול עצמי של הלמידה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SRL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G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605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u="sng" dirty="0"/>
              <a:t>שאלות המחקר:</a:t>
            </a:r>
          </a:p>
          <a:p>
            <a:r>
              <a:rPr lang="he-IL" dirty="0"/>
              <a:t>האם ניתן לזהות את מרכיבי התיאוריה – שייכות, מסוגלות, אוטונומיה בנתוני הלומדים בקורס המקוון?</a:t>
            </a:r>
          </a:p>
          <a:p>
            <a:r>
              <a:rPr lang="he-IL" dirty="0"/>
              <a:t>מהם הקשרים, אם בכלל, בין המוטיבציה, ההתמדה </a:t>
            </a:r>
            <a:r>
              <a:rPr lang="he-IL" dirty="0" err="1"/>
              <a:t>וההשגים</a:t>
            </a:r>
            <a:r>
              <a:rPr lang="he-IL" dirty="0"/>
              <a:t> לבין הנתונים המייצגים את השייכות, המסוגלות והאוטונומיה?</a:t>
            </a:r>
          </a:p>
          <a:p>
            <a:endParaRPr lang="he-IL" dirty="0"/>
          </a:p>
          <a:p>
            <a:r>
              <a:rPr lang="he-I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החידוש במחקר: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e-IL" dirty="0"/>
              <a:t>בחינת תיאורית ה-</a:t>
            </a:r>
            <a:r>
              <a:rPr lang="en-US" dirty="0"/>
              <a:t>SDT</a:t>
            </a:r>
            <a:r>
              <a:rPr lang="he-IL" dirty="0"/>
              <a:t> בקורס מקוון מהסוג שנבחן במחקר הנוכחי (להתייחס לסיכוני ההכללה)</a:t>
            </a:r>
          </a:p>
          <a:p>
            <a:r>
              <a:rPr lang="he-IL" dirty="0"/>
              <a:t>אפשרות ניבוי ההתמדה </a:t>
            </a:r>
            <a:r>
              <a:rPr lang="he-IL" dirty="0" err="1"/>
              <a:t>וההשגים</a:t>
            </a:r>
            <a:r>
              <a:rPr lang="he-IL" dirty="0"/>
              <a:t> באמצעות נתונים שקשורים למרכיבי התיאוריה</a:t>
            </a:r>
            <a:endParaRPr lang="en-G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31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חשיבות למידת אנגלית במדינות מתפתחות. המאמצים המושעים בפרו, כ-</a:t>
            </a:r>
            <a:r>
              <a:rPr lang="en-GB" sz="1200" dirty="0"/>
              <a:t>case study</a:t>
            </a:r>
            <a:endParaRPr lang="he-IL" sz="1200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מחסור במורים</a:t>
            </a:r>
            <a:r>
              <a:rPr lang="en-GB" sz="1200" dirty="0"/>
              <a:t> </a:t>
            </a:r>
            <a:r>
              <a:rPr lang="he-IL" sz="1200" dirty="0"/>
              <a:t> =&gt; קורסים מקוונים כפתרון אפשרי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קורסים מקוונים לקהל הרחב (</a:t>
            </a:r>
            <a:r>
              <a:rPr lang="en-US" sz="1200" dirty="0"/>
              <a:t>MOOC</a:t>
            </a:r>
            <a:r>
              <a:rPr lang="he-IL" sz="1200" dirty="0"/>
              <a:t>) או קורסים מקוונים כחלק מהלימודים באקדמיה – זה הפוקוס שלנו.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200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אתגרים בקורסים מקוונים, למול קורסים פרונטליים: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ניהול עצמי של הלמידה (</a:t>
            </a:r>
            <a:r>
              <a:rPr lang="en-US" sz="1200" dirty="0"/>
              <a:t>SRL</a:t>
            </a:r>
            <a:r>
              <a:rPr lang="he-IL" sz="1200" dirty="0"/>
              <a:t>),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תחושת בדידות, תחושת חוסר מסוגלות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/>
              <a:t>מחקרים מראים שישנם אחוזי נשירה גבוהים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200" dirty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200" dirty="0"/>
          </a:p>
          <a:p>
            <a:endParaRPr lang="en-G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687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hlinkClick r:id="rId3"/>
              </a:rPr>
              <a:t>https://developers.facebook.com/tools/explorer/</a:t>
            </a:r>
            <a:endParaRPr lang="he-IL" dirty="0"/>
          </a:p>
          <a:p>
            <a:pPr algn="l" rtl="0"/>
            <a:r>
              <a:rPr lang="en-US" dirty="0"/>
              <a:t>1987768834842450/?fields=feed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878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318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Correlation is significant at 0.01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29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771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Behavioral variables such as time spent in course and midterm exam score were significant predictors of student success. Using real-time measures, at-risk students can be identified early in a course.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F047C-B745-445D-AFED-A83721C7611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334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27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11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1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rtl="1">
              <a:defRPr>
                <a:cs typeface="+mn-cs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fld id="{A6C39D31-D1E1-4838-94A4-3F3A215746F5}" type="datetimeFigureOut">
              <a:rPr lang="en-GB" smtClean="0"/>
              <a:pPr/>
              <a:t>07/07/2019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rtl="1">
              <a:defRPr/>
            </a:lvl1pPr>
          </a:lstStyle>
          <a:p>
            <a:fld id="{71B3AA03-6733-4287-A185-B5DD8B1382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71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50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14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0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09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37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43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43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6C39D31-D1E1-4838-94A4-3F3A215746F5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B3AA03-6733-4287-A185-B5DD8B1382B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14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198776883484245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s.facebook.com/tools/explore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F5773171-0576-4132-A405-A6861EB518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9B878C-B90F-4ECB-965C-222272341D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9BEB426-2F0C-4C1E-9E0C-3D4226B41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625" y="4855842"/>
            <a:ext cx="10367602" cy="791787"/>
          </a:xfrm>
        </p:spPr>
        <p:txBody>
          <a:bodyPr>
            <a:normAutofit/>
          </a:bodyPr>
          <a:lstStyle/>
          <a:p>
            <a:pPr algn="ctr" rtl="1"/>
            <a:r>
              <a:rPr lang="he-IL" sz="3300" b="1" dirty="0">
                <a:solidFill>
                  <a:srgbClr val="FFFFFF"/>
                </a:solidFill>
                <a:cs typeface="+mn-cs"/>
              </a:rPr>
              <a:t>בחינת מאפייני הלומד המקוון בקורס אקדמי ללימוד אנגלית</a:t>
            </a:r>
            <a:endParaRPr lang="en-GB" sz="3300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DFB4A9D9-01F7-4BEB-976A-8B6E86694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640" y="5692879"/>
            <a:ext cx="10320972" cy="1128251"/>
          </a:xfrm>
        </p:spPr>
        <p:txBody>
          <a:bodyPr>
            <a:noAutofit/>
          </a:bodyPr>
          <a:lstStyle/>
          <a:p>
            <a:pPr algn="ctr" rtl="1">
              <a:spcBef>
                <a:spcPts val="600"/>
              </a:spcBef>
              <a:spcAft>
                <a:spcPts val="0"/>
              </a:spcAft>
            </a:pPr>
            <a:r>
              <a:rPr lang="he-IL" sz="1800" dirty="0">
                <a:solidFill>
                  <a:srgbClr val="FFFFFF"/>
                </a:solidFill>
              </a:rPr>
              <a:t>איתן פסטינגר, ענת כהן</a:t>
            </a:r>
            <a:r>
              <a:rPr lang="he-IL" sz="1800" b="1" dirty="0">
                <a:solidFill>
                  <a:srgbClr val="FFFFFF"/>
                </a:solidFill>
              </a:rPr>
              <a:t>, </a:t>
            </a:r>
            <a:r>
              <a:rPr lang="he-IL" sz="1800" dirty="0">
                <a:solidFill>
                  <a:srgbClr val="FFFFFF"/>
                </a:solidFill>
              </a:rPr>
              <a:t>דני גליק וחגית גבאי - אוניברסיטת תל אביב </a:t>
            </a:r>
          </a:p>
          <a:p>
            <a:pPr algn="ctr" rtl="1">
              <a:spcBef>
                <a:spcPts val="600"/>
              </a:spcBef>
              <a:spcAft>
                <a:spcPts val="0"/>
              </a:spcAft>
            </a:pPr>
            <a:r>
              <a:rPr lang="he-IL" sz="1800" dirty="0">
                <a:solidFill>
                  <a:srgbClr val="FFFFFF"/>
                </a:solidFill>
              </a:rPr>
              <a:t>מארק וורשאור - אוניברסיטת קליפורניה</a:t>
            </a:r>
          </a:p>
          <a:p>
            <a:pPr algn="ctr" rtl="1">
              <a:spcBef>
                <a:spcPts val="600"/>
              </a:spcBef>
              <a:spcAft>
                <a:spcPts val="0"/>
              </a:spcAft>
            </a:pPr>
            <a:endParaRPr lang="he-IL" sz="400" dirty="0">
              <a:solidFill>
                <a:srgbClr val="FFFFFF"/>
              </a:solidFill>
            </a:endParaRPr>
          </a:p>
          <a:p>
            <a:pPr algn="ctr" rtl="1">
              <a:spcBef>
                <a:spcPts val="600"/>
              </a:spcBef>
              <a:spcAft>
                <a:spcPts val="0"/>
              </a:spcAft>
            </a:pPr>
            <a:r>
              <a:rPr lang="he-IL" sz="1800" dirty="0">
                <a:solidFill>
                  <a:srgbClr val="FFFFFF"/>
                </a:solidFill>
              </a:rPr>
              <a:t>כנס מיט"ל 2019</a:t>
            </a:r>
            <a:endParaRPr lang="en-GB" sz="1800" dirty="0">
              <a:solidFill>
                <a:srgbClr val="FFFFFF"/>
              </a:solidFill>
            </a:endParaRPr>
          </a:p>
        </p:txBody>
      </p:sp>
      <p:pic>
        <p:nvPicPr>
          <p:cNvPr id="5" name="תמונה 4" descr="תמונה שמכילה אדם, מחשב נישא, אישה, מקורה&#10;&#10;התיאור נוצר באופן אוטומטי">
            <a:extLst>
              <a:ext uri="{FF2B5EF4-FFF2-40B4-BE49-F238E27FC236}">
                <a16:creationId xmlns:a16="http://schemas.microsoft.com/office/drawing/2014/main" id="{46715270-C2BA-4B36-B0FA-B5C299784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353564" y="642802"/>
            <a:ext cx="5907895" cy="3618586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DEA90D0B-AC38-4D61-872C-1B5C58A55C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85B95-029B-4F1E-86E7-14017CEDEBF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98" y="2941056"/>
            <a:ext cx="2824407" cy="169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78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24DC25-D5B2-4DA8-866D-50836345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כלים לאיסוף הנתונים</a:t>
            </a:r>
            <a:endParaRPr lang="en-GB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D06D3E-3E2D-4201-8D15-D661AEA25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06" y="1845734"/>
            <a:ext cx="10653172" cy="43655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  סקר קדם – קורס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תחושות הלומד בהקשר של מוטיבציה ואסטרטגיית למידה - 18 שאלות בסולם של 1-5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  לוגים מאתר הקורס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דפוסי התנהגות הלומד </a:t>
            </a:r>
            <a:r>
              <a:rPr lang="en-IL" sz="2400" dirty="0"/>
              <a:t>–</a:t>
            </a:r>
            <a:r>
              <a:rPr lang="he-IL" sz="2400" dirty="0"/>
              <a:t> לוגים מאתר הקורס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  דף </a:t>
            </a:r>
            <a:r>
              <a:rPr lang="he-IL" sz="2800" dirty="0">
                <a:hlinkClick r:id="rId3"/>
              </a:rPr>
              <a:t>פייסבוק</a:t>
            </a:r>
            <a:r>
              <a:rPr lang="he-IL" sz="2800" dirty="0"/>
              <a:t> מלווה לקורס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פעילותו החברתית של הלומד - הודעות, תגובות ולייקים למורה ולחבריו לכיתה</a:t>
            </a:r>
            <a:endParaRPr lang="en-US" sz="24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</a:t>
            </a:r>
            <a:r>
              <a:rPr lang="en-US" sz="2400" dirty="0">
                <a:hlinkClick r:id="rId4"/>
              </a:rPr>
              <a:t>Graph API</a:t>
            </a:r>
            <a:r>
              <a:rPr lang="he-IL" sz="24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45137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24DC25-D5B2-4DA8-866D-50836345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ניתוח הנתונים 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715BE9E-B07F-431B-A5FA-EB07B3490F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52068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044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lh4.googleusercontent.com/mIzZ-cVc-Yu9_PtAeNrLZbRWr4PHfY_bNcEyQTkJuAXjzEgaXGi-jdVPmm4HHqR_uEIIK7j1FAiME3sv367xNXtbVwOE-rXShPgF_tlrqarEfzT-PDrboZ4GDysBecDlrrx1Ftnq">
            <a:extLst>
              <a:ext uri="{FF2B5EF4-FFF2-40B4-BE49-F238E27FC236}">
                <a16:creationId xmlns:a16="http://schemas.microsoft.com/office/drawing/2014/main" id="{E8A190CE-E0E3-48FA-9CB7-55D7D89300B6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294" y="1961321"/>
            <a:ext cx="7340498" cy="41850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כותרת 4">
            <a:extLst>
              <a:ext uri="{FF2B5EF4-FFF2-40B4-BE49-F238E27FC236}">
                <a16:creationId xmlns:a16="http://schemas.microsoft.com/office/drawing/2014/main" id="{034D4DBA-0660-4BF2-8FDD-B170E0DCD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ממצאים: ניתוח גורמים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69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BE0000-8499-43B7-8D30-03255666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ממצאים: קשרים בין משתנים</a:t>
            </a:r>
            <a:endParaRPr lang="en-GB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B3392EC-123B-4E24-B8DA-B60B920E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46420"/>
            <a:ext cx="10089704" cy="477794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dirty="0"/>
              <a:t>  המשתנים המייצגים את תחושות הלומדים ועמדותיהם קובצו בהתאמה לשלושת הצרכים הפיזיולוגים הבסיסים על פי ה</a:t>
            </a:r>
            <a:r>
              <a:rPr lang="en-US" dirty="0"/>
              <a:t>SDT</a:t>
            </a:r>
            <a:endParaRPr lang="he-IL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dirty="0"/>
              <a:t>  נמצאו קשרים בין הפקטורים הבאים לבין מדדי ההצלחה: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dirty="0"/>
              <a:t>  דפוסי התנהגות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מבחן האמצע &lt;-&gt; התמדה (</a:t>
            </a:r>
            <a:r>
              <a:rPr lang="en-US" dirty="0"/>
              <a:t>.253</a:t>
            </a:r>
            <a:r>
              <a:rPr lang="he-IL" dirty="0"/>
              <a:t>) והצלחה (</a:t>
            </a:r>
            <a:r>
              <a:rPr lang="en-US" dirty="0"/>
              <a:t>.452</a:t>
            </a:r>
            <a:r>
              <a:rPr lang="he-IL" dirty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מטלות ובחנים &lt;-&gt; התמדה (</a:t>
            </a:r>
            <a:r>
              <a:rPr lang="en-US" dirty="0"/>
              <a:t>.659</a:t>
            </a:r>
            <a:r>
              <a:rPr lang="he-IL" dirty="0"/>
              <a:t>) והצלחה (</a:t>
            </a:r>
            <a:r>
              <a:rPr lang="en-US" dirty="0"/>
              <a:t>.129</a:t>
            </a:r>
            <a:r>
              <a:rPr lang="he-IL" dirty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זמן למידה &lt;-&gt; התמדה (</a:t>
            </a:r>
            <a:r>
              <a:rPr lang="en-US" dirty="0"/>
              <a:t>.297</a:t>
            </a:r>
            <a:r>
              <a:rPr lang="he-IL" dirty="0"/>
              <a:t>) והצלחה (</a:t>
            </a:r>
            <a:r>
              <a:rPr lang="en-US" dirty="0"/>
              <a:t>-.171</a:t>
            </a:r>
            <a:r>
              <a:rPr lang="he-IL" dirty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פעילות חברתית &lt;-&gt; התמדה (</a:t>
            </a:r>
            <a:r>
              <a:rPr lang="en-US" dirty="0"/>
              <a:t>.220</a:t>
            </a:r>
            <a:r>
              <a:rPr lang="he-IL" dirty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תחושות הלומדים: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יכולת ארגון וסדר </a:t>
            </a:r>
            <a:r>
              <a:rPr lang="en-US" dirty="0"/>
              <a:t>&gt;</a:t>
            </a:r>
            <a:r>
              <a:rPr lang="he-IL" dirty="0"/>
              <a:t>-&gt; הצלחה (</a:t>
            </a:r>
            <a:r>
              <a:rPr lang="en-US" dirty="0"/>
              <a:t>.109</a:t>
            </a:r>
            <a:r>
              <a:rPr lang="he-IL" dirty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dirty="0"/>
              <a:t>היבטים חברתיים &lt;-&gt; הצלחה (</a:t>
            </a:r>
            <a:r>
              <a:rPr lang="en-US" dirty="0"/>
              <a:t>-.140</a:t>
            </a:r>
            <a:r>
              <a:rPr lang="he-IL" dirty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809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BE0000-8499-43B7-8D30-03255666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ממצאים: רגרסיה לינארית</a:t>
            </a:r>
            <a:endParaRPr lang="en-GB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B3392EC-123B-4E24-B8DA-B60B920E2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42298"/>
            <a:ext cx="10058400" cy="402336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  נמצא כי שילוב שלושה פקטורים המייצגים דפוסי התנהגות הסבירו 50% מהשונות המוסברת בהתמדת הלומדים:</a:t>
            </a:r>
            <a:endParaRPr lang="he-IL" sz="20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מבחן האמצע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מטלות ובחנים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זמן למידה</a:t>
            </a:r>
          </a:p>
        </p:txBody>
      </p:sp>
    </p:spTree>
    <p:extLst>
      <p:ext uri="{BB962C8B-B14F-4D97-AF65-F5344CB8AC3E}">
        <p14:creationId xmlns:p14="http://schemas.microsoft.com/office/powerpoint/2010/main" val="2224876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CBA5240-E52F-4099-B00B-02D71FED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dirty="0"/>
              <a:t>דיון ומסקנות</a:t>
            </a:r>
            <a:endParaRPr lang="en-GB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BC81A5F-CB69-4A77-B68F-F95B6E3BB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276"/>
            <a:ext cx="10056752" cy="40238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ניתן לעשות שימוש במסגרת ה</a:t>
            </a:r>
            <a:r>
              <a:rPr lang="en-US" sz="2400" dirty="0"/>
              <a:t>SDT</a:t>
            </a:r>
            <a:r>
              <a:rPr lang="he-IL" sz="2400" dirty="0"/>
              <a:t> בהקשר של סביבת למידה מקוונת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ישנה קורלציה בין המדדים: אוטונומיה </a:t>
            </a:r>
            <a:r>
              <a:rPr lang="he-IL" dirty="0"/>
              <a:t>(זמן למידה, עמידה במטלות ותחושת יכולת ארגון וסדר)</a:t>
            </a:r>
            <a:r>
              <a:rPr lang="he-IL" sz="2400" dirty="0"/>
              <a:t> ומסוגלות </a:t>
            </a:r>
            <a:r>
              <a:rPr lang="he-IL" dirty="0"/>
              <a:t>(תוצאות בבחנים ובמבחן אמצע)</a:t>
            </a:r>
            <a:r>
              <a:rPr lang="he-IL" sz="2400" dirty="0"/>
              <a:t> לבין הצלחה בקורס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דפוסי התנהגות (זמן המוקדש ללמידה) ותוצאות במבחן האמצע נמצאו כמנבאים הצלחה בקורס. באמצעות שימוש בכלים לבחינת מדדים אלו בזמן אמת ניתן לזהות סטודנטים אשר מתקשים בלמידה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יש מקום לבחינת סקרי קדם קורס לאתור גורמים העשויים לשפר את תהליכי הלמידה. יחד עם זאת, ראוי לבצע מדידה של תחושות הלומדים במספר נקודות זמן ולא רק בתחילת הקורס</a:t>
            </a:r>
          </a:p>
        </p:txBody>
      </p:sp>
    </p:spTree>
    <p:extLst>
      <p:ext uri="{BB962C8B-B14F-4D97-AF65-F5344CB8AC3E}">
        <p14:creationId xmlns:p14="http://schemas.microsoft.com/office/powerpoint/2010/main" val="1823293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03CD65-315D-44BB-9E88-BDEE1A2D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לאן ממשיכים מכאן?</a:t>
            </a:r>
            <a:endParaRPr lang="en-GB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660607-44C2-45C4-81FF-C434F80D3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he-IL" sz="2800" dirty="0"/>
              <a:t>ממשיכים לחקור משתנים נוספים המנבאים נשירה / התמדה בלמידה (כגון משתני מוטיבציה נוספים, </a:t>
            </a:r>
            <a:r>
              <a:rPr lang="en-US" sz="2800" dirty="0"/>
              <a:t>SRL</a:t>
            </a:r>
            <a:r>
              <a:rPr lang="he-IL" sz="2800" dirty="0"/>
              <a:t>, משתנים של למידה חברתית שיתופית)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  ממשיכים לאפיין מנגנוני התראה 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800" dirty="0"/>
              <a:t>  בוחנים דרכי התערבות בשלבים מוקדמים של הקורס על בסיס מודל הניבוי שלנו </a:t>
            </a:r>
            <a:r>
              <a:rPr lang="en-IL" sz="2800" dirty="0"/>
              <a:t>–</a:t>
            </a:r>
            <a:r>
              <a:rPr lang="he-IL" sz="2800" dirty="0"/>
              <a:t> שליחת מסרים טקסטואלים / וידאו לפיתוח מיומנויות </a:t>
            </a:r>
            <a:r>
              <a:rPr lang="en-US" sz="2800" dirty="0"/>
              <a:t>SRL</a:t>
            </a:r>
            <a:r>
              <a:rPr lang="he-IL" sz="2800" dirty="0"/>
              <a:t> ולמידה אפקטיבית (פרוייקט פנמה)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80972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תודה!!!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e-IL" dirty="0"/>
              <a:t>איתן פסטינגר </a:t>
            </a:r>
          </a:p>
          <a:p>
            <a:pPr algn="ctr"/>
            <a:r>
              <a:rPr lang="he-IL" dirty="0"/>
              <a:t>ענת כהן</a:t>
            </a:r>
          </a:p>
          <a:p>
            <a:pPr algn="ctr"/>
            <a:r>
              <a:rPr lang="he-IL" dirty="0"/>
              <a:t>דני גליק </a:t>
            </a:r>
          </a:p>
          <a:p>
            <a:pPr algn="ctr"/>
            <a:r>
              <a:rPr lang="he-IL" dirty="0"/>
              <a:t>חגית גבאי </a:t>
            </a:r>
          </a:p>
          <a:p>
            <a:pPr algn="ctr"/>
            <a:r>
              <a:rPr lang="he-IL" dirty="0"/>
              <a:t>מארק וורשאור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0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BC06-C019-4C22-B006-F2434586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לימוד אנגלית במדינות מתפתחות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ADC3-3F6F-4BA8-B1D6-150A88E3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42977"/>
            <a:ext cx="10023801" cy="40370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חשיבות לימוד השפה האנגלית כשפה הבינלאומית שמניעה עסקים ותקשורת בסביבה גלובאלית.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he-IL" sz="2400" dirty="0"/>
              <a:t>יחד עם זאת,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קיימות מגבלות הכרוכות במשאבים כלכליים או במחסור בכח אדם איכותי, ולעיתים קרובות מאמצים אלו לשיפור ידיעת האנגלית אינם נושאים פרי.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he-IL" sz="2400" dirty="0"/>
              <a:t> בהתאם לכך,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למידה מקוונת יכולה להסיר חסמים הכרוכים בלמידה בכיתה המסורתית, באמצעות הנגשת למידה איכותית בעלויות נמוכות.</a:t>
            </a:r>
          </a:p>
        </p:txBody>
      </p:sp>
    </p:spTree>
    <p:extLst>
      <p:ext uri="{BB962C8B-B14F-4D97-AF65-F5344CB8AC3E}">
        <p14:creationId xmlns:p14="http://schemas.microsoft.com/office/powerpoint/2010/main" val="171671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BC06-C019-4C22-B006-F2434586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האם למידת שפה בקורס מקוון מתאימה לכולם?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ADC3-3F6F-4BA8-B1D6-150A88E3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77081"/>
            <a:ext cx="10058400" cy="434134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dirty="0"/>
              <a:t>  ללמידה מקוונת יש השפעה חיובית על הציונים ועל אחוזי השלמת הקורס, בהשוואה ללמידה מסורתית בכיתה (</a:t>
            </a:r>
            <a:r>
              <a:rPr lang="en-US" dirty="0"/>
              <a:t>Bai et al., 2016; </a:t>
            </a:r>
            <a:r>
              <a:rPr lang="en-US" dirty="0" err="1"/>
              <a:t>Banditvilai</a:t>
            </a:r>
            <a:r>
              <a:rPr lang="en-US" dirty="0"/>
              <a:t>, 2016; Glick et al., 2016; Rios &amp; Cabrera, 2008</a:t>
            </a:r>
            <a:r>
              <a:rPr lang="he-IL" dirty="0"/>
              <a:t>).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he-IL" dirty="0"/>
              <a:t>יחד עם זאת, </a:t>
            </a:r>
          </a:p>
          <a:p>
            <a:pPr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dirty="0"/>
              <a:t>  בלמידה מקוונת קיימים מגבלות ופערים: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dirty="0"/>
              <a:t> צורך בהקמת תשתיות והתאמה ארגונית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b="1" dirty="0"/>
              <a:t> לדרישה מהלומדים לניהול זמן ויכולות למידה עצמאיות תוך אחריות אישית גבוהה.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b="1" dirty="0"/>
              <a:t> </a:t>
            </a:r>
            <a:r>
              <a:rPr lang="he-IL" dirty="0"/>
              <a:t>ריחוק פיזי ומחסור בתקשורת אישית מקשים על מורים בזיהוי פערים באוכלוסיית הלומדים ומתן מענה מתאים.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he-IL" dirty="0"/>
          </a:p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he-IL" dirty="0"/>
              <a:t>פחות מתאימה לחלק מאוכלוסיית הלומדים </a:t>
            </a:r>
          </a:p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he-IL" dirty="0"/>
              <a:t>אחוזי נשירה גבוהים, תחושות של בדידות, ניתוק וחוסר מסוגלות</a:t>
            </a:r>
          </a:p>
        </p:txBody>
      </p:sp>
      <p:sp>
        <p:nvSpPr>
          <p:cNvPr id="4" name="Down Arrow 3"/>
          <p:cNvSpPr/>
          <p:nvPr/>
        </p:nvSpPr>
        <p:spPr>
          <a:xfrm>
            <a:off x="6310184" y="4637905"/>
            <a:ext cx="395416" cy="5436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3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BC06-C019-4C22-B006-F2434586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ניתוח למידה (</a:t>
            </a:r>
            <a:r>
              <a:rPr lang="en-US" dirty="0"/>
              <a:t>Learning Analytic</a:t>
            </a:r>
            <a:r>
              <a:rPr lang="he-IL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ADC3-3F6F-4BA8-B1D6-150A88E3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28800"/>
            <a:ext cx="10122656" cy="418238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he-IL" sz="1200" dirty="0"/>
              <a:t> 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מערכות למידה ממוחשבות מאפשרות שמירה, אחסון ושליפה של נתונים אודות דפוסי ההתנהגות ומדדי הלמידה של הסטודנטים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נעשה שימוש בנתונים אלו לצורכי שיפור וייעול חווית הלמידה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קיימות מערכות לזיהוי מוקדם של סטודנטים בסכנת נשירה, או אי הצלחה בקורסים מקוונים, אך קיים קושי בהעברה שלהן למערכת אחרת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e-IL" sz="2400" dirty="0"/>
              <a:t>  מערכות אלו מאפשרות לסגל המורים ולקהילת המחקר כלים לסיוע בהתערבות מוקדמת</a:t>
            </a:r>
          </a:p>
        </p:txBody>
      </p:sp>
    </p:spTree>
    <p:extLst>
      <p:ext uri="{BB962C8B-B14F-4D97-AF65-F5344CB8AC3E}">
        <p14:creationId xmlns:p14="http://schemas.microsoft.com/office/powerpoint/2010/main" val="127628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BC06-C019-4C22-B006-F2434586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מוטיבציה בלמידה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ADC3-3F6F-4BA8-B1D6-150A88E3E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400" dirty="0"/>
              <a:t>מוטיבציה - גורם מרכזי להצלחה בסביבת למידה מקוונת ובלמידה בכלל (</a:t>
            </a:r>
            <a:r>
              <a:rPr lang="en-US" sz="2400" dirty="0"/>
              <a:t>Schunk, 1995</a:t>
            </a:r>
            <a:r>
              <a:rPr lang="he-IL" sz="2400" dirty="0"/>
              <a:t>).</a:t>
            </a:r>
          </a:p>
          <a:p>
            <a:pPr>
              <a:lnSpc>
                <a:spcPct val="150000"/>
              </a:lnSpc>
            </a:pPr>
            <a:r>
              <a:rPr lang="he-IL" sz="2400" dirty="0"/>
              <a:t>קיים קושי באבחון ברמת המחויבות והמוטיבציה של התלמידים בסביבת למידה מקוונת.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4FC3A4-8B64-4637-9D9D-F985AAF6A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507" y="3922660"/>
            <a:ext cx="3442719" cy="220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85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3DEB979-F579-4DFF-9A47-2EA446AAF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3366"/>
            <a:ext cx="12192000" cy="1325563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 rtl="1"/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בסיס תיאורטי – תאוריי</a:t>
            </a:r>
            <a:r>
              <a:rPr lang="he-IL" dirty="0">
                <a:solidFill>
                  <a:schemeClr val="tx1"/>
                </a:solidFill>
                <a:latin typeface="+mn-lt"/>
              </a:rPr>
              <a:t>ת ההכוונה העצמית</a:t>
            </a:r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/>
            </a:r>
            <a:br>
              <a:rPr lang="he-IL" dirty="0">
                <a:solidFill>
                  <a:schemeClr val="tx1"/>
                </a:solidFill>
                <a:latin typeface="+mn-lt"/>
                <a:cs typeface="+mn-cs"/>
              </a:rPr>
            </a:br>
            <a:r>
              <a:rPr lang="en-GB" dirty="0">
                <a:solidFill>
                  <a:srgbClr val="C00000"/>
                </a:solidFill>
                <a:latin typeface="+mn-lt"/>
                <a:cs typeface="+mn-cs"/>
              </a:rPr>
              <a:t>S</a:t>
            </a: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elf </a:t>
            </a:r>
            <a:r>
              <a:rPr lang="en-GB" dirty="0">
                <a:solidFill>
                  <a:srgbClr val="C00000"/>
                </a:solidFill>
                <a:latin typeface="+mn-lt"/>
                <a:cs typeface="+mn-cs"/>
              </a:rPr>
              <a:t>D</a:t>
            </a: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etermination </a:t>
            </a:r>
            <a:r>
              <a:rPr lang="en-GB" dirty="0">
                <a:solidFill>
                  <a:srgbClr val="C00000"/>
                </a:solidFill>
                <a:latin typeface="+mn-lt"/>
                <a:cs typeface="+mn-cs"/>
              </a:rPr>
              <a:t>T</a:t>
            </a: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heory</a:t>
            </a:r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+mn-lt"/>
                <a:cs typeface="+mn-cs"/>
              </a:rPr>
              <a:t>Deci &amp; Ryan, 1985</a:t>
            </a:r>
            <a:endParaRPr lang="en-GB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graphicFrame>
        <p:nvGraphicFramePr>
          <p:cNvPr id="14" name="מציין מיקום תוכן 13">
            <a:extLst>
              <a:ext uri="{FF2B5EF4-FFF2-40B4-BE49-F238E27FC236}">
                <a16:creationId xmlns:a16="http://schemas.microsoft.com/office/drawing/2014/main" id="{ADAC9552-FED4-4F4E-AB43-8D3CE5B6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37221"/>
              </p:ext>
            </p:extLst>
          </p:nvPr>
        </p:nvGraphicFramePr>
        <p:xfrm>
          <a:off x="1370330" y="2297533"/>
          <a:ext cx="8743950" cy="3580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868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מציין מיקום תוכן 13">
            <a:extLst>
              <a:ext uri="{FF2B5EF4-FFF2-40B4-BE49-F238E27FC236}">
                <a16:creationId xmlns:a16="http://schemas.microsoft.com/office/drawing/2014/main" id="{ADAC9552-FED4-4F4E-AB43-8D3CE5B6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430402"/>
              </p:ext>
            </p:extLst>
          </p:nvPr>
        </p:nvGraphicFramePr>
        <p:xfrm>
          <a:off x="1370330" y="2297533"/>
          <a:ext cx="8743950" cy="2751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AA7B27A1-E2BB-48FC-B188-2127C0F13C58}"/>
              </a:ext>
            </a:extLst>
          </p:cNvPr>
          <p:cNvSpPr/>
          <p:nvPr/>
        </p:nvSpPr>
        <p:spPr>
          <a:xfrm>
            <a:off x="257175" y="2019300"/>
            <a:ext cx="10839450" cy="32705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isometricOffAxis2Left"/>
              <a:lightRig rig="threePt" dir="t"/>
            </a:scene3d>
          </a:bodyPr>
          <a:lstStyle/>
          <a:p>
            <a:pPr algn="ctr" rtl="1"/>
            <a:r>
              <a:rPr lang="he-IL" sz="4800" dirty="0">
                <a:solidFill>
                  <a:srgbClr val="C00000"/>
                </a:solidFill>
              </a:rPr>
              <a:t>האם ניתן לזהות את מרכיבי ה-</a:t>
            </a:r>
            <a:r>
              <a:rPr lang="en-US" sz="4800" dirty="0">
                <a:solidFill>
                  <a:srgbClr val="C00000"/>
                </a:solidFill>
              </a:rPr>
              <a:t>SDT</a:t>
            </a:r>
            <a:endParaRPr lang="he-IL" sz="4800" dirty="0">
              <a:solidFill>
                <a:srgbClr val="C00000"/>
              </a:solidFill>
            </a:endParaRPr>
          </a:p>
          <a:p>
            <a:pPr algn="ctr" rtl="1"/>
            <a:r>
              <a:rPr lang="he-IL" sz="4800" dirty="0">
                <a:solidFill>
                  <a:srgbClr val="C00000"/>
                </a:solidFill>
              </a:rPr>
              <a:t>אצל הלומדים?</a:t>
            </a:r>
            <a:endParaRPr lang="en-GB" sz="4800" dirty="0">
              <a:solidFill>
                <a:srgbClr val="C00000"/>
              </a:solidFill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3DEB979-F579-4DFF-9A47-2EA446AAF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3366"/>
            <a:ext cx="12192000" cy="1325563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 rtl="1"/>
            <a:r>
              <a:rPr lang="he-IL" dirty="0">
                <a:solidFill>
                  <a:schemeClr val="tx1"/>
                </a:solidFill>
                <a:latin typeface="+mn-lt"/>
                <a:cs typeface="+mn-cs"/>
              </a:rPr>
              <a:t>הרציונל המחקרי</a:t>
            </a:r>
            <a:endParaRPr lang="en-GB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093FA77F-2190-4C04-95A8-2B73AFB7A1C3}"/>
              </a:ext>
            </a:extLst>
          </p:cNvPr>
          <p:cNvSpPr/>
          <p:nvPr/>
        </p:nvSpPr>
        <p:spPr>
          <a:xfrm>
            <a:off x="6279198" y="4656206"/>
            <a:ext cx="2407920" cy="58928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800" dirty="0"/>
              <a:t>התמדה</a:t>
            </a:r>
            <a:endParaRPr lang="en-GB" sz="2800" dirty="0"/>
          </a:p>
        </p:txBody>
      </p:sp>
      <p:sp>
        <p:nvSpPr>
          <p:cNvPr id="20" name="מלבן: פינות מעוגלות 19">
            <a:extLst>
              <a:ext uri="{FF2B5EF4-FFF2-40B4-BE49-F238E27FC236}">
                <a16:creationId xmlns:a16="http://schemas.microsoft.com/office/drawing/2014/main" id="{C6703197-F98F-4CBF-B579-2B0AB33547ED}"/>
              </a:ext>
            </a:extLst>
          </p:cNvPr>
          <p:cNvSpPr/>
          <p:nvPr/>
        </p:nvSpPr>
        <p:spPr>
          <a:xfrm>
            <a:off x="2885758" y="4656206"/>
            <a:ext cx="2407920" cy="58928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800" dirty="0"/>
              <a:t>השגים</a:t>
            </a:r>
            <a:endParaRPr lang="en-GB" sz="2800" dirty="0"/>
          </a:p>
        </p:txBody>
      </p:sp>
      <p:sp>
        <p:nvSpPr>
          <p:cNvPr id="37" name="תיבת טקסט 36">
            <a:extLst>
              <a:ext uri="{FF2B5EF4-FFF2-40B4-BE49-F238E27FC236}">
                <a16:creationId xmlns:a16="http://schemas.microsoft.com/office/drawing/2014/main" id="{FDAFA56B-65F8-4495-9528-E6923B21B1FF}"/>
              </a:ext>
            </a:extLst>
          </p:cNvPr>
          <p:cNvSpPr txBox="1"/>
          <p:nvPr/>
        </p:nvSpPr>
        <p:spPr>
          <a:xfrm rot="1031074">
            <a:off x="8230201" y="4178404"/>
            <a:ext cx="599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5400" b="1" dirty="0">
                <a:solidFill>
                  <a:srgbClr val="C00000"/>
                </a:solidFill>
              </a:rPr>
              <a:t>?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38" name="תיבת טקסט 37">
            <a:extLst>
              <a:ext uri="{FF2B5EF4-FFF2-40B4-BE49-F238E27FC236}">
                <a16:creationId xmlns:a16="http://schemas.microsoft.com/office/drawing/2014/main" id="{A0ACBDAD-9958-41A7-B326-50494521437C}"/>
              </a:ext>
            </a:extLst>
          </p:cNvPr>
          <p:cNvSpPr txBox="1"/>
          <p:nvPr/>
        </p:nvSpPr>
        <p:spPr>
          <a:xfrm rot="20164793">
            <a:off x="2781660" y="4240283"/>
            <a:ext cx="599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5400" b="1" dirty="0">
                <a:solidFill>
                  <a:srgbClr val="C00000"/>
                </a:solidFill>
              </a:rPr>
              <a:t>?</a:t>
            </a:r>
            <a:endParaRPr lang="en-GB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16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">
                                            <p:graphicEl>
                                              <a:dgm id="{21367F0A-C7C4-44D6-A26F-0A062DECC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graphicEl>
                                              <a:dgm id="{21367F0A-C7C4-44D6-A26F-0A062DECC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graphicEl>
                                              <a:dgm id="{21367F0A-C7C4-44D6-A26F-0A062DECC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">
                                            <p:graphicEl>
                                              <a:dgm id="{21367F0A-C7C4-44D6-A26F-0A062DECCB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4">
                                            <p:graphicEl>
                                              <a:dgm id="{53B0F14D-12C6-4BCB-8DC4-2C652695A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4">
                                            <p:graphicEl>
                                              <a:dgm id="{53B0F14D-12C6-4BCB-8DC4-2C652695A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graphicEl>
                                              <a:dgm id="{53B0F14D-12C6-4BCB-8DC4-2C652695A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4">
                                            <p:graphicEl>
                                              <a:dgm id="{53B0F14D-12C6-4BCB-8DC4-2C652695A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4">
                                            <p:graphicEl>
                                              <a:dgm id="{6B7D6DE5-1866-41EA-86BB-9CDD134C6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4">
                                            <p:graphicEl>
                                              <a:dgm id="{6B7D6DE5-1866-41EA-86BB-9CDD134C6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4">
                                            <p:graphicEl>
                                              <a:dgm id="{6B7D6DE5-1866-41EA-86BB-9CDD134C6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4">
                                            <p:graphicEl>
                                              <a:dgm id="{6B7D6DE5-1866-41EA-86BB-9CDD134C6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4">
                                            <p:graphicEl>
                                              <a:dgm id="{D8BB7510-DFBA-4708-9A09-9F2A30375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graphicEl>
                                              <a:dgm id="{D8BB7510-DFBA-4708-9A09-9F2A30375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D8BB7510-DFBA-4708-9A09-9F2A30375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4">
                                            <p:graphicEl>
                                              <a:dgm id="{D8BB7510-DFBA-4708-9A09-9F2A30375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4">
                                            <p:graphicEl>
                                              <a:dgm id="{E24FEAF2-566B-4F7C-B137-EEB84EBB1B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4">
                                            <p:graphicEl>
                                              <a:dgm id="{E24FEAF2-566B-4F7C-B137-EEB84EBB1B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4">
                                            <p:graphicEl>
                                              <a:dgm id="{E24FEAF2-566B-4F7C-B137-EEB84EBB1B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graphicEl>
                                              <a:dgm id="{E24FEAF2-566B-4F7C-B137-EEB84EBB1B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4">
                                            <p:graphicEl>
                                              <a:dgm id="{61B8FD9E-28AD-45FE-9C56-C393BA05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4">
                                            <p:graphicEl>
                                              <a:dgm id="{61B8FD9E-28AD-45FE-9C56-C393BA05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4">
                                            <p:graphicEl>
                                              <a:dgm id="{61B8FD9E-28AD-45FE-9C56-C393BA05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4">
                                            <p:graphicEl>
                                              <a:dgm id="{61B8FD9E-28AD-45FE-9C56-C393BA055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4">
                                            <p:graphicEl>
                                              <a:dgm id="{416C8128-9A0A-40FA-8F66-4377F1881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416C8128-9A0A-40FA-8F66-4377F1881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graphicEl>
                                              <a:dgm id="{416C8128-9A0A-40FA-8F66-4377F1881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graphicEl>
                                              <a:dgm id="{416C8128-9A0A-40FA-8F66-4377F1881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/>
        </p:bldSub>
      </p:bldGraphic>
      <p:bldP spid="3" grpId="0"/>
      <p:bldP spid="19" grpId="0" animBg="1"/>
      <p:bldP spid="20" grpId="0" animBg="1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10">
            <a:extLst>
              <a:ext uri="{FF2B5EF4-FFF2-40B4-BE49-F238E27FC236}">
                <a16:creationId xmlns:a16="http://schemas.microsoft.com/office/drawing/2014/main" id="{8FAF2120-A77A-4270-9076-E977BC7F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pPr rtl="1"/>
            <a:r>
              <a:rPr lang="he-IL" dirty="0">
                <a:cs typeface="+mn-cs"/>
              </a:rPr>
              <a:t>מטרות המחקר</a:t>
            </a:r>
            <a:endParaRPr lang="en-GB" dirty="0">
              <a:cs typeface="+mn-cs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ABD768-2316-45FD-85D3-0564C5E6D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36138"/>
            <a:ext cx="10740493" cy="4309963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he-IL" sz="2800" dirty="0"/>
              <a:t>הפעלת טכניקות של ניתוח למידה על בסיס מסגרת תיאורית מוטיבציה (</a:t>
            </a:r>
            <a:r>
              <a:rPr lang="en-US" sz="2800" dirty="0"/>
              <a:t>SDT</a:t>
            </a:r>
            <a:r>
              <a:rPr lang="he-IL" sz="2800" dirty="0"/>
              <a:t>) על מנת לבחון את המנבאים המשמעותיים ביותר עבור מדדי התמדה והישגים בקורס מקוון ללימוד אנגלית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he-IL" dirty="0"/>
          </a:p>
          <a:p>
            <a:pPr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</a:pPr>
            <a:r>
              <a:rPr lang="he-IL" sz="2800" dirty="0"/>
              <a:t>פיתוח מודל לאפיון מוטיבציה ללמידה בקרב סטודנטים 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he-IL" sz="2800" dirty="0"/>
              <a:t>בחינת הגורמים המשמעותיים ביותר שעשויים לנבא הצלחה או התמדה</a:t>
            </a:r>
            <a:endParaRPr lang="en-US" sz="2800" dirty="0"/>
          </a:p>
        </p:txBody>
      </p:sp>
      <p:sp>
        <p:nvSpPr>
          <p:cNvPr id="3" name="Down Arrow 2"/>
          <p:cNvSpPr/>
          <p:nvPr/>
        </p:nvSpPr>
        <p:spPr>
          <a:xfrm>
            <a:off x="6063049" y="4184824"/>
            <a:ext cx="543697" cy="626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81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24DC25-D5B2-4DA8-866D-50836345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שדה המחקר</a:t>
            </a:r>
            <a:endParaRPr lang="en-GB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D06D3E-3E2D-4201-8D15-D661AEA25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אוניברסיטה פרטית בפרו</a:t>
            </a:r>
          </a:p>
          <a:p>
            <a:r>
              <a:rPr lang="he-IL" dirty="0"/>
              <a:t>716 סטודנטים הרשומים לתואר ראשון ולקורס אנגלית מקוון</a:t>
            </a:r>
          </a:p>
          <a:p>
            <a:r>
              <a:rPr lang="he-IL" dirty="0"/>
              <a:t>כל קורס מכיל 8 יחידות לימוד</a:t>
            </a:r>
          </a:p>
          <a:p>
            <a:pPr marL="0" indent="0">
              <a:buNone/>
            </a:pPr>
            <a:r>
              <a:rPr lang="he-IL" dirty="0"/>
              <a:t>4 שעות שבועיות של הדרכה מקוונת הכוללות:</a:t>
            </a:r>
          </a:p>
          <a:p>
            <a:pPr marL="0" indent="0">
              <a:buNone/>
            </a:pPr>
            <a:r>
              <a:rPr lang="he-IL" dirty="0"/>
              <a:t>	 משימות, בחנים, מבחנים ותקשורת באימייל או בדף פייסבוק מלווה.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81280657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1114</Words>
  <Application>Microsoft Office PowerPoint</Application>
  <PresentationFormat>מסך רחב</PresentationFormat>
  <Paragraphs>146</Paragraphs>
  <Slides>17</Slides>
  <Notes>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מבט לאחור</vt:lpstr>
      <vt:lpstr>בחינת מאפייני הלומד המקוון בקורס אקדמי ללימוד אנגלית</vt:lpstr>
      <vt:lpstr>לימוד אנגלית במדינות מתפתחות</vt:lpstr>
      <vt:lpstr>האם למידת שפה בקורס מקוון מתאימה לכולם?</vt:lpstr>
      <vt:lpstr>ניתוח למידה (Learning Analytic)</vt:lpstr>
      <vt:lpstr>מוטיבציה בלמידה</vt:lpstr>
      <vt:lpstr>בסיס תיאורטי – תאוריית ההכוונה העצמית Self Determination Theory Deci &amp; Ryan, 1985</vt:lpstr>
      <vt:lpstr>הרציונל המחקרי</vt:lpstr>
      <vt:lpstr>מטרות המחקר</vt:lpstr>
      <vt:lpstr>שדה המחקר</vt:lpstr>
      <vt:lpstr>כלים לאיסוף הנתונים</vt:lpstr>
      <vt:lpstr>ניתוח הנתונים </vt:lpstr>
      <vt:lpstr>ממצאים: ניתוח גורמים</vt:lpstr>
      <vt:lpstr>ממצאים: קשרים בין משתנים</vt:lpstr>
      <vt:lpstr>ממצאים: רגרסיה לינארית</vt:lpstr>
      <vt:lpstr>דיון ומסקנות</vt:lpstr>
      <vt:lpstr>לאן ממשיכים מכאן?</vt:lpstr>
      <vt:lpstr>תודה!!!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בחינת מאפייני הלומד המקוון בקורס אקדמי ללימוד אנגלית</dc:title>
  <dc:creator>hagit gabbay</dc:creator>
  <cp:lastModifiedBy>Windows User</cp:lastModifiedBy>
  <cp:revision>44</cp:revision>
  <dcterms:created xsi:type="dcterms:W3CDTF">2019-06-22T11:29:40Z</dcterms:created>
  <dcterms:modified xsi:type="dcterms:W3CDTF">2019-07-07T10:11:44Z</dcterms:modified>
</cp:coreProperties>
</file>