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26"/>
  </p:notesMasterIdLst>
  <p:sldIdLst>
    <p:sldId id="256" r:id="rId2"/>
    <p:sldId id="257" r:id="rId3"/>
    <p:sldId id="303" r:id="rId4"/>
    <p:sldId id="304" r:id="rId5"/>
    <p:sldId id="323" r:id="rId6"/>
    <p:sldId id="260" r:id="rId7"/>
    <p:sldId id="326" r:id="rId8"/>
    <p:sldId id="327" r:id="rId9"/>
    <p:sldId id="273" r:id="rId10"/>
    <p:sldId id="306" r:id="rId11"/>
    <p:sldId id="321" r:id="rId12"/>
    <p:sldId id="266" r:id="rId13"/>
    <p:sldId id="318" r:id="rId14"/>
    <p:sldId id="324" r:id="rId15"/>
    <p:sldId id="325" r:id="rId16"/>
    <p:sldId id="320" r:id="rId17"/>
    <p:sldId id="307" r:id="rId18"/>
    <p:sldId id="265" r:id="rId19"/>
    <p:sldId id="314" r:id="rId20"/>
    <p:sldId id="316" r:id="rId21"/>
    <p:sldId id="317" r:id="rId22"/>
    <p:sldId id="328" r:id="rId23"/>
    <p:sldId id="271" r:id="rId24"/>
    <p:sldId id="258" r:id="rId25"/>
  </p:sldIdLst>
  <p:sldSz cx="9144000" cy="6858000" type="screen4x3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C5C5C5"/>
    <a:srgbClr val="117CC1"/>
    <a:srgbClr val="7ECEFD"/>
    <a:srgbClr val="FF9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D7F68C-947F-46DB-8B14-154C0DFCF18A}">
  <a:tblStyle styleId="{29D7F68C-947F-46DB-8B14-154C0DFCF1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44" autoAdjust="0"/>
  </p:normalViewPr>
  <p:slideViewPr>
    <p:cSldViewPr snapToGrid="0" showGuides="1">
      <p:cViewPr varScale="1">
        <p:scale>
          <a:sx n="88" d="100"/>
          <a:sy n="88" d="100"/>
        </p:scale>
        <p:origin x="2196" y="84"/>
      </p:cViewPr>
      <p:guideLst>
        <p:guide orient="horz" pos="213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053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049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7635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5715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795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2927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1665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0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976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774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901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092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he-I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במחקר ההתייחסות היא למגוון הרחב של משחקים דיגיטליים לימודיים כדוגמא: משחקי מחשב, משחקי וידאו, משחקי תכנות, משחקי מדף, מחוללי משחקים (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Koh et al., 2012</a:t>
            </a:r>
            <a:r>
              <a:rPr lang="he-I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).</a:t>
            </a: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he-IL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063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615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308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215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1425" y="3785246"/>
            <a:ext cx="52167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185C5"/>
              </a:buClr>
              <a:buSzPts val="4800"/>
              <a:buNone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938246" y="3377550"/>
            <a:ext cx="7218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/>
          <p:nvPr/>
        </p:nvSpPr>
        <p:spPr>
          <a:xfrm>
            <a:off x="6659861" y="3377550"/>
            <a:ext cx="7218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2"/>
          <p:cNvSpPr/>
          <p:nvPr/>
        </p:nvSpPr>
        <p:spPr>
          <a:xfrm>
            <a:off x="-1" y="3377550"/>
            <a:ext cx="7218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14;p2"/>
          <p:cNvSpPr/>
          <p:nvPr/>
        </p:nvSpPr>
        <p:spPr>
          <a:xfrm>
            <a:off x="721425" y="3377550"/>
            <a:ext cx="52167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710425" y="2882400"/>
            <a:ext cx="57237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▷"/>
              <a:defRPr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1575225"/>
            <a:ext cx="19572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97ABBC"/>
                </a:solidFill>
              </a:rPr>
              <a:t>“</a:t>
            </a:r>
            <a:endParaRPr sz="9600" b="1" dirty="0">
              <a:solidFill>
                <a:srgbClr val="97ABBC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2132900"/>
            <a:ext cx="17103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4"/>
          <p:cNvSpPr/>
          <p:nvPr/>
        </p:nvSpPr>
        <p:spPr>
          <a:xfrm>
            <a:off x="7434177" y="2132900"/>
            <a:ext cx="17103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4"/>
          <p:cNvSpPr/>
          <p:nvPr/>
        </p:nvSpPr>
        <p:spPr>
          <a:xfrm>
            <a:off x="0" y="2132900"/>
            <a:ext cx="17103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" name="Google Shape;29;p4"/>
          <p:cNvSpPr/>
          <p:nvPr/>
        </p:nvSpPr>
        <p:spPr>
          <a:xfrm>
            <a:off x="1710425" y="2132900"/>
            <a:ext cx="17103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▷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35;p5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36;p5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5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93625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4219456" y="1600200"/>
            <a:ext cx="3136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▷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6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" name="Google Shape;45;p6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Google Shape;46;p6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93700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3386404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5879107" y="1600200"/>
            <a:ext cx="23712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54;p7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7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56;p7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8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62;p8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p8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6755100"/>
            <a:ext cx="893700" cy="1029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10"/>
          <p:cNvSpPr/>
          <p:nvPr/>
        </p:nvSpPr>
        <p:spPr>
          <a:xfrm>
            <a:off x="8250312" y="6755100"/>
            <a:ext cx="893700" cy="102900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p10"/>
          <p:cNvSpPr/>
          <p:nvPr/>
        </p:nvSpPr>
        <p:spPr>
          <a:xfrm>
            <a:off x="0" y="6755100"/>
            <a:ext cx="893700" cy="1029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p10"/>
          <p:cNvSpPr/>
          <p:nvPr/>
        </p:nvSpPr>
        <p:spPr>
          <a:xfrm>
            <a:off x="893710" y="6755100"/>
            <a:ext cx="6462600" cy="1029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93700" y="274650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93700" y="1831450"/>
            <a:ext cx="6462600" cy="4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rgbClr val="97ABBC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ravper22@gmail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mailto:oritav65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8B63CAC6-E44F-4C20-8DC0-B4E3CC53958F}"/>
              </a:ext>
            </a:extLst>
          </p:cNvPr>
          <p:cNvSpPr/>
          <p:nvPr/>
        </p:nvSpPr>
        <p:spPr>
          <a:xfrm>
            <a:off x="383334" y="1242235"/>
            <a:ext cx="70008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חדשנות בהוראה: טיפולוגיה לשילוב משחק דיגיטלי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DGBL) </a:t>
            </a:r>
            <a:r>
              <a:rPr lang="he-I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בהוראה בקרב מורים</a:t>
            </a:r>
            <a:br>
              <a:rPr lang="he-IL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טבלה 7">
            <a:extLst>
              <a:ext uri="{FF2B5EF4-FFF2-40B4-BE49-F238E27FC236}">
                <a16:creationId xmlns:a16="http://schemas.microsoft.com/office/drawing/2014/main" id="{CE57C0A1-AD80-493C-94CB-B7E6E1552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45091"/>
              </p:ext>
            </p:extLst>
          </p:nvPr>
        </p:nvGraphicFramePr>
        <p:xfrm>
          <a:off x="1396579" y="3891852"/>
          <a:ext cx="6096000" cy="161544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7553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</a:rPr>
                        <a:t> מירב חיאק</a:t>
                      </a:r>
                    </a:p>
                    <a:p>
                      <a:pPr algn="ctr" rtl="1"/>
                      <a:endParaRPr lang="he-IL" sz="2000" b="0" i="0" u="none" strike="noStrike" cap="none" dirty="0">
                        <a:solidFill>
                          <a:srgbClr val="677480"/>
                        </a:solidFill>
                        <a:latin typeface="Lato"/>
                        <a:cs typeface="Lato"/>
                        <a:sym typeface="Raleway"/>
                      </a:endParaRPr>
                    </a:p>
                    <a:p>
                      <a:pPr algn="ctr" rtl="1"/>
                      <a:r>
                        <a:rPr lang="he-IL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</a:rPr>
                        <a:t>האוניברסיטה הפתוחה</a:t>
                      </a:r>
                    </a:p>
                    <a:p>
                      <a:pPr algn="ctr" rtl="1"/>
                      <a:r>
                        <a:rPr lang="en-US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Meravper22@gmail.com</a:t>
                      </a:r>
                      <a:endParaRPr lang="he-IL" sz="2000" b="0" i="0" u="none" strike="noStrike" cap="none" dirty="0">
                        <a:solidFill>
                          <a:srgbClr val="677480"/>
                        </a:solidFill>
                        <a:latin typeface="Lato"/>
                        <a:cs typeface="Lato"/>
                        <a:sym typeface="Raleway"/>
                      </a:endParaRPr>
                    </a:p>
                    <a:p>
                      <a:pPr algn="ctr" rtl="1"/>
                      <a:endParaRPr lang="he-IL" sz="2000" b="0" i="0" u="none" strike="noStrike" cap="none" dirty="0">
                        <a:solidFill>
                          <a:srgbClr val="677480"/>
                        </a:solidFill>
                        <a:latin typeface="Lato"/>
                        <a:cs typeface="Lato"/>
                        <a:sym typeface="Ralew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</a:rPr>
                        <a:t>פרופ' אורית אבידב אונגר</a:t>
                      </a:r>
                    </a:p>
                    <a:p>
                      <a:pPr algn="ctr" rtl="1"/>
                      <a:r>
                        <a:rPr lang="he-IL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</a:rPr>
                        <a:t>המכללה האקדמית אחוה</a:t>
                      </a:r>
                    </a:p>
                    <a:p>
                      <a:pPr algn="ctr" rtl="1"/>
                      <a:r>
                        <a:rPr lang="he-IL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</a:rPr>
                        <a:t>האוניברסיטה הפתוחה</a:t>
                      </a:r>
                    </a:p>
                    <a:p>
                      <a:pPr algn="ctr" rtl="1"/>
                      <a:r>
                        <a:rPr lang="en-US" sz="2000" b="0" i="0" u="none" strike="noStrike" cap="none" dirty="0">
                          <a:solidFill>
                            <a:srgbClr val="677480"/>
                          </a:solidFill>
                          <a:latin typeface="Lato"/>
                          <a:cs typeface="Lato"/>
                          <a:sym typeface="Raleway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oritav65@gmail.com</a:t>
                      </a:r>
                      <a:endParaRPr lang="he-IL" sz="2000" b="0" i="0" u="none" strike="noStrike" cap="none" dirty="0">
                        <a:solidFill>
                          <a:srgbClr val="677480"/>
                        </a:solidFill>
                        <a:latin typeface="Lato"/>
                        <a:cs typeface="Lato"/>
                        <a:sym typeface="Ralewa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תמונה 8">
            <a:extLst>
              <a:ext uri="{FF2B5EF4-FFF2-40B4-BE49-F238E27FC236}">
                <a16:creationId xmlns:a16="http://schemas.microsoft.com/office/drawing/2014/main" id="{05094DC1-0303-4905-B5E1-B9D3BBA37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0291" y="6058555"/>
            <a:ext cx="2140790" cy="63733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302BB920-688C-4524-8C47-1D5968971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" y="6000750"/>
            <a:ext cx="2054228" cy="752944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F039B94-B91F-46D8-8B4A-A0E0596B5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050" y="6000750"/>
            <a:ext cx="4279900" cy="648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-361950" y="274650"/>
            <a:ext cx="9248349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he-I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מטרת המחקר ושאלות המחקר</a:t>
            </a:r>
            <a:endParaRPr dirty="0"/>
          </a:p>
        </p:txBody>
      </p:sp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3883947" y="2787248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800" b="1" dirty="0"/>
              <a:t>שאלת מחקר שנייה</a:t>
            </a:r>
            <a:endParaRPr sz="1800" b="1" dirty="0"/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r>
              <a:rPr lang="he-IL" sz="1800" dirty="0"/>
              <a:t>מהי </a:t>
            </a:r>
            <a:r>
              <a:rPr lang="he-IL" sz="1800" b="1" dirty="0"/>
              <a:t>מידת השילוב</a:t>
            </a:r>
            <a:r>
              <a:rPr lang="he-IL" sz="1800" dirty="0"/>
              <a:t> של המשחק הדיגיטלי בקרב המורים כחלק מחדשנות בהוראתם לתפיסתם?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6452810" y="2789164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800" b="1" dirty="0"/>
              <a:t>שאלת מחקר ראשונה</a:t>
            </a:r>
            <a:endParaRPr sz="1800" b="1" dirty="0"/>
          </a:p>
          <a:p>
            <a:pPr marL="0" indent="0" algn="r" rtl="1">
              <a:buNone/>
            </a:pPr>
            <a:endParaRPr lang="he-IL" sz="1800" dirty="0"/>
          </a:p>
          <a:p>
            <a:pPr marL="0" indent="0" algn="r" rtl="1">
              <a:buNone/>
            </a:pPr>
            <a:r>
              <a:rPr lang="he-IL" sz="1800" dirty="0"/>
              <a:t>מהו </a:t>
            </a:r>
            <a:r>
              <a:rPr lang="he-IL" sz="1800" b="1" dirty="0"/>
              <a:t>סגנון האימוץ </a:t>
            </a:r>
            <a:r>
              <a:rPr lang="he-IL" sz="1800" dirty="0"/>
              <a:t>של המשחק הדיגיטלי בקרב המורים כחלק מהחדשנות בהוראתם לתפיסתם? </a:t>
            </a:r>
            <a:endParaRPr lang="en-US" sz="18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927116" y="2787248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800" b="1" dirty="0"/>
              <a:t>שאלת מחקר שלישית </a:t>
            </a:r>
            <a:endParaRPr sz="1800" b="1" dirty="0"/>
          </a:p>
          <a:p>
            <a:pPr marL="0" lvl="0" indent="0" algn="r" rtl="1">
              <a:buNone/>
            </a:pPr>
            <a:endParaRPr lang="he-IL" sz="1800" dirty="0"/>
          </a:p>
          <a:p>
            <a:pPr marL="0" lvl="0" indent="0" algn="r" rtl="1">
              <a:buNone/>
            </a:pPr>
            <a:r>
              <a:rPr lang="he-IL" sz="1800" dirty="0"/>
              <a:t>כיצד על בסיס סגנון האימוץ ומידת השילוב של המשחק הדיגיטלי בהוראה </a:t>
            </a:r>
            <a:r>
              <a:rPr lang="he-IL" sz="1800" b="1" dirty="0"/>
              <a:t>ניתן לאפיין טיפוסי מורים</a:t>
            </a:r>
            <a:r>
              <a:rPr lang="he-IL" sz="1800" dirty="0"/>
              <a:t>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FF7E7-995A-4CE4-89AF-5ACD16A7F4E6}"/>
              </a:ext>
            </a:extLst>
          </p:cNvPr>
          <p:cNvSpPr txBox="1"/>
          <p:nvPr/>
        </p:nvSpPr>
        <p:spPr>
          <a:xfrm>
            <a:off x="333376" y="1721090"/>
            <a:ext cx="869589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>
              <a:buNone/>
            </a:pPr>
            <a:r>
              <a:rPr lang="he-IL" sz="2000" b="1" dirty="0">
                <a:solidFill>
                  <a:schemeClr val="bg2"/>
                </a:solidFill>
              </a:rPr>
              <a:t>לבחון את תפיסות המורים, המשלבים משחק דיגיטלי בהוראה, ביחס לסגנון האימוץ ולמידת השילוב של משחק הדיגיטלי בהוראתם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195991B-6C1C-481E-AB4F-99D4A3B4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87236" y="4030116"/>
            <a:ext cx="2241503" cy="86769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6263DDCB-25A8-4860-BE3A-C203DD780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95768" y="4004742"/>
            <a:ext cx="2241551" cy="8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9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BF5EA0BE-BCC1-4CB7-A951-1F7476079501}"/>
              </a:ext>
            </a:extLst>
          </p:cNvPr>
          <p:cNvSpPr txBox="1">
            <a:spLocks/>
          </p:cNvSpPr>
          <p:nvPr/>
        </p:nvSpPr>
        <p:spPr>
          <a:xfrm>
            <a:off x="451896" y="1622215"/>
            <a:ext cx="8229600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rtl="1">
              <a:buFont typeface="Lato"/>
              <a:buNone/>
            </a:pPr>
            <a:r>
              <a:rPr lang="he-IL" sz="2600" b="1" dirty="0">
                <a:solidFill>
                  <a:srgbClr val="F20253"/>
                </a:solidFill>
                <a:sym typeface="Raleway"/>
              </a:rPr>
              <a:t>שיטת המחקר</a:t>
            </a:r>
          </a:p>
          <a:p>
            <a:pPr marL="0" indent="0" algn="r" rtl="1">
              <a:buFont typeface="Lato"/>
              <a:buNone/>
            </a:pPr>
            <a:endParaRPr lang="en-US" sz="800" b="1" dirty="0">
              <a:solidFill>
                <a:srgbClr val="F20253"/>
              </a:solidFill>
              <a:sym typeface="Raleway"/>
            </a:endParaRPr>
          </a:p>
          <a:p>
            <a:pPr algn="r" rtl="1"/>
            <a:r>
              <a:rPr lang="he-IL" sz="2400" b="1" dirty="0"/>
              <a:t>הגישה האיכותנית</a:t>
            </a:r>
            <a:endParaRPr lang="he-IL" sz="2400" dirty="0"/>
          </a:p>
          <a:p>
            <a:pPr marL="495300" lvl="1" indent="0" algn="r" rtl="1">
              <a:buFont typeface="Lato"/>
              <a:buNone/>
            </a:pPr>
            <a:r>
              <a:rPr lang="he-IL" dirty="0"/>
              <a:t>חשיפת משמעויות, אפיון תהליכים ומשתנים ומתן פרשנות למציאות מנקודת מבט של המורים </a:t>
            </a:r>
            <a:r>
              <a:rPr lang="he-IL" sz="2000" i="1" dirty="0"/>
              <a:t>(קסן וקרומר-נבו, 2010). </a:t>
            </a:r>
            <a:r>
              <a:rPr lang="he-IL" dirty="0"/>
              <a:t>ממצאי המחקר התבססו על נתונים שנאספו באמצעות ראיונות מובנים למחצה, אשר נותחו ניתוח תוכן קטגוריאלי </a:t>
            </a:r>
            <a:r>
              <a:rPr lang="he-IL" sz="2000" i="1" dirty="0"/>
              <a:t>(</a:t>
            </a:r>
            <a:r>
              <a:rPr lang="en-US" sz="2000" i="1" dirty="0"/>
              <a:t>Lincoln &amp; Guba, 1985</a:t>
            </a:r>
            <a:r>
              <a:rPr lang="he-IL" sz="2000" i="1" dirty="0"/>
              <a:t>). </a:t>
            </a:r>
            <a:endParaRPr lang="en-US" sz="2000" i="1" dirty="0"/>
          </a:p>
          <a:p>
            <a:pPr marL="495300" lvl="1" indent="0" algn="r" rtl="1">
              <a:buFont typeface="Lato"/>
              <a:buNone/>
            </a:pPr>
            <a:endParaRPr lang="he-IL" sz="2000" i="1" dirty="0"/>
          </a:p>
          <a:p>
            <a:pPr marL="0" indent="0" algn="r" rtl="1">
              <a:buFont typeface="Lato"/>
              <a:buNone/>
            </a:pPr>
            <a:r>
              <a:rPr lang="he-IL" sz="2600" b="1" dirty="0">
                <a:solidFill>
                  <a:srgbClr val="F20253"/>
                </a:solidFill>
              </a:rPr>
              <a:t>כלי המחקר</a:t>
            </a:r>
          </a:p>
          <a:p>
            <a:pPr marL="0" indent="0" algn="r" rtl="1">
              <a:buFont typeface="Lato"/>
              <a:buNone/>
            </a:pPr>
            <a:endParaRPr lang="en-US" sz="800" b="1" dirty="0">
              <a:solidFill>
                <a:srgbClr val="F20253"/>
              </a:solidFill>
            </a:endParaRPr>
          </a:p>
          <a:p>
            <a:pPr algn="r" rtl="1"/>
            <a:r>
              <a:rPr lang="he-IL" sz="2400" b="1" dirty="0"/>
              <a:t>ריאיון עומק חצי מובנה</a:t>
            </a:r>
          </a:p>
          <a:p>
            <a:pPr marL="495300" lvl="1" indent="0" algn="r" rtl="1">
              <a:buNone/>
            </a:pPr>
            <a:r>
              <a:rPr lang="he-IL" dirty="0"/>
              <a:t>נבחנו תפיסות ועמדות מורים</a:t>
            </a:r>
            <a:r>
              <a:rPr lang="he-IL" b="1" dirty="0">
                <a:solidFill>
                  <a:schemeClr val="bg2"/>
                </a:solidFill>
              </a:rPr>
              <a:t>, </a:t>
            </a:r>
            <a:r>
              <a:rPr lang="he-IL" dirty="0">
                <a:solidFill>
                  <a:schemeClr val="bg2"/>
                </a:solidFill>
              </a:rPr>
              <a:t>ביחס לסגנון האימוץ ולמידת השילוב של משחק הדיגיטלי בהוראתם</a:t>
            </a:r>
            <a:r>
              <a:rPr lang="he-IL" dirty="0"/>
              <a:t>. </a:t>
            </a:r>
          </a:p>
          <a:p>
            <a:pPr algn="r" rtl="1"/>
            <a:endParaRPr lang="he-IL" sz="2400" dirty="0"/>
          </a:p>
        </p:txBody>
      </p:sp>
      <p:sp>
        <p:nvSpPr>
          <p:cNvPr id="5" name="Google Shape;244;p28">
            <a:extLst>
              <a:ext uri="{FF2B5EF4-FFF2-40B4-BE49-F238E27FC236}">
                <a16:creationId xmlns:a16="http://schemas.microsoft.com/office/drawing/2014/main" id="{054A875F-B58D-44C6-BABC-F6DAF9E41C0E}"/>
              </a:ext>
            </a:extLst>
          </p:cNvPr>
          <p:cNvSpPr txBox="1">
            <a:spLocks/>
          </p:cNvSpPr>
          <p:nvPr/>
        </p:nvSpPr>
        <p:spPr>
          <a:xfrm>
            <a:off x="2017975" y="-190615"/>
            <a:ext cx="6462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אוכלוסיית המחקר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E066E5C-C600-423D-A446-ACFF255F0E9C}"/>
              </a:ext>
            </a:extLst>
          </p:cNvPr>
          <p:cNvSpPr txBox="1"/>
          <p:nvPr/>
        </p:nvSpPr>
        <p:spPr>
          <a:xfrm>
            <a:off x="847725" y="952385"/>
            <a:ext cx="7632850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>
                <a:solidFill>
                  <a:schemeClr val="bg2"/>
                </a:solidFill>
              </a:rPr>
              <a:t>28 מורי בתי הספר היסודיים בישראל </a:t>
            </a:r>
            <a:r>
              <a:rPr lang="he-IL" sz="2000" b="1" u="sng" dirty="0">
                <a:solidFill>
                  <a:schemeClr val="bg2"/>
                </a:solidFill>
              </a:rPr>
              <a:t>המשלבים משחק דיגיטלי בהוראתם הלכה למעשה</a:t>
            </a:r>
          </a:p>
        </p:txBody>
      </p:sp>
    </p:spTree>
    <p:extLst>
      <p:ext uri="{BB962C8B-B14F-4D97-AF65-F5344CB8AC3E}">
        <p14:creationId xmlns:p14="http://schemas.microsoft.com/office/powerpoint/2010/main" val="14372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/>
          <p:nvPr/>
        </p:nvSpPr>
        <p:spPr>
          <a:xfrm>
            <a:off x="0" y="4304150"/>
            <a:ext cx="7352400" cy="164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518294" y="5627677"/>
            <a:ext cx="5796000" cy="73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he-IL" sz="4800" b="1" dirty="0">
                <a:solidFill>
                  <a:srgbClr val="677480"/>
                </a:solidFill>
                <a:latin typeface="Lato"/>
                <a:cs typeface="Lato"/>
              </a:rPr>
              <a:t>ממצאי המחקר</a:t>
            </a:r>
            <a:endParaRPr sz="4800" b="1" dirty="0">
              <a:solidFill>
                <a:srgbClr val="677480"/>
              </a:solidFill>
              <a:latin typeface="Lato"/>
              <a:cs typeface="Lato"/>
            </a:endParaRPr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BF52229E-BD55-4E00-A30F-D4FD3DE6E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11" y="0"/>
            <a:ext cx="9136380" cy="5191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-88900" y="571500"/>
            <a:ext cx="2108200" cy="400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>
              <a:lnSpc>
                <a:spcPct val="150000"/>
              </a:lnSpc>
            </a:pPr>
            <a:r>
              <a:rPr lang="he-IL" sz="2000" b="1" dirty="0">
                <a:solidFill>
                  <a:srgbClr val="677480"/>
                </a:solidFill>
                <a:latin typeface="Lato"/>
                <a:cs typeface="Lato"/>
                <a:sym typeface="Lato"/>
              </a:rPr>
              <a:t>מהו סגנון האימוץ של המשחק הדיגיטלי בקרב המורים כחלק מהחדשנות בהוראתם לתפיסתם? 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54F9C7D-1A0D-44C4-9A58-D3ABD45D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521" y="1"/>
            <a:ext cx="703147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dirty="0"/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BF5EA0BE-BCC1-4CB7-A951-1F7476079501}"/>
              </a:ext>
            </a:extLst>
          </p:cNvPr>
          <p:cNvSpPr txBox="1">
            <a:spLocks/>
          </p:cNvSpPr>
          <p:nvPr/>
        </p:nvSpPr>
        <p:spPr>
          <a:xfrm>
            <a:off x="-55850" y="901470"/>
            <a:ext cx="9085125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rtl="1">
              <a:buFont typeface="Lato"/>
              <a:buNone/>
            </a:pPr>
            <a:endParaRPr lang="en-US" sz="800" b="1" dirty="0">
              <a:solidFill>
                <a:srgbClr val="F20253"/>
              </a:solidFill>
              <a:sym typeface="Raleway"/>
            </a:endParaRPr>
          </a:p>
          <a:p>
            <a:pPr algn="r" rtl="1"/>
            <a:r>
              <a:rPr lang="he-IL" dirty="0"/>
              <a:t>חלק מהמורים (20 מורים, 71%) תיארו </a:t>
            </a:r>
            <a:r>
              <a:rPr lang="he-IL" b="1" dirty="0">
                <a:solidFill>
                  <a:srgbClr val="F20253"/>
                </a:solidFill>
              </a:rPr>
              <a:t>סגנון אימוץ חדשני, מעמיק ומקיף </a:t>
            </a:r>
            <a:r>
              <a:rPr lang="he-IL" dirty="0"/>
              <a:t>של משחק דיגיטלי בהוראתם בכיתה.</a:t>
            </a:r>
          </a:p>
          <a:p>
            <a:pPr algn="r" rtl="1"/>
            <a:r>
              <a:rPr lang="he-IL" i="1" dirty="0"/>
              <a:t>מאפייניו:</a:t>
            </a:r>
            <a:endParaRPr lang="he-IL" dirty="0"/>
          </a:p>
          <a:p>
            <a:pPr marL="900113" indent="-449263" algn="r" rtl="1">
              <a:buFont typeface="Arial" panose="020B0604020202020204" pitchFamily="34" charset="0"/>
              <a:buChar char="•"/>
            </a:pPr>
            <a:r>
              <a:rPr lang="he-IL" dirty="0"/>
              <a:t>שילוב דגמי הוראה חדשניים</a:t>
            </a:r>
          </a:p>
          <a:p>
            <a:pPr marL="900113" indent="-449263" algn="r" rtl="1">
              <a:buFont typeface="Arial" panose="020B0604020202020204" pitchFamily="34" charset="0"/>
              <a:buChar char="•"/>
            </a:pPr>
            <a:r>
              <a:rPr lang="he-IL" dirty="0"/>
              <a:t>פיתוח משחקים דיגיטליים</a:t>
            </a:r>
          </a:p>
          <a:p>
            <a:pPr marL="900113" indent="-449263" algn="r" rtl="1">
              <a:buFont typeface="Arial" panose="020B0604020202020204" pitchFamily="34" charset="0"/>
              <a:buChar char="•"/>
            </a:pPr>
            <a:r>
              <a:rPr lang="he-IL" dirty="0"/>
              <a:t>התאמה של המשחק הדיגיטלי לשונות בין לומדים</a:t>
            </a:r>
          </a:p>
          <a:p>
            <a:pPr marL="900113" indent="-449263" algn="r" rtl="1">
              <a:buFont typeface="Arial" panose="020B0604020202020204" pitchFamily="34" charset="0"/>
              <a:buChar char="•"/>
            </a:pPr>
            <a:r>
              <a:rPr lang="he-IL" dirty="0"/>
              <a:t>למידה עצמית והכרות מעמיקה עם עולם המשחקים     הדיגיטליים</a:t>
            </a:r>
          </a:p>
          <a:p>
            <a:pPr marL="900113" indent="-449263" algn="r" rtl="1">
              <a:buFont typeface="Arial" panose="020B0604020202020204" pitchFamily="34" charset="0"/>
              <a:buChar char="•"/>
            </a:pPr>
            <a:r>
              <a:rPr lang="he-IL" dirty="0"/>
              <a:t>שימוש ברשתות חברתיות לשילוב מתקדם של משחק דיגיטלי בהוראה.</a:t>
            </a:r>
          </a:p>
          <a:p>
            <a:pPr marL="38100" indent="0" algn="r" rtl="1">
              <a:buNone/>
            </a:pPr>
            <a:r>
              <a:rPr lang="he-IL" dirty="0"/>
              <a:t> לעומתם </a:t>
            </a:r>
          </a:p>
          <a:p>
            <a:pPr algn="r" rtl="1"/>
            <a:r>
              <a:rPr lang="he-IL" dirty="0"/>
              <a:t>חלק קטן יותר של המורים (8 מורים, 29%) תיארו </a:t>
            </a:r>
            <a:r>
              <a:rPr lang="he-IL" sz="2600" b="1" dirty="0">
                <a:solidFill>
                  <a:srgbClr val="F20253"/>
                </a:solidFill>
              </a:rPr>
              <a:t>סגנון אימוץ מסורתי </a:t>
            </a:r>
            <a:r>
              <a:rPr lang="he-IL" dirty="0"/>
              <a:t>של משחק דיגיטלי בהוראתם בכיתה. </a:t>
            </a:r>
            <a:r>
              <a:rPr lang="he-IL" i="1" dirty="0"/>
              <a:t>(א) </a:t>
            </a:r>
            <a:r>
              <a:rPr lang="he-IL" dirty="0"/>
              <a:t>(ב) </a:t>
            </a:r>
            <a:r>
              <a:rPr lang="he-IL" i="1" dirty="0"/>
              <a:t>סגנון אימוץ מסורתי משחק דיגיטלי בהוראה בקרב מורים</a:t>
            </a:r>
            <a:r>
              <a:rPr lang="he-IL" dirty="0"/>
              <a:t> – סגנון זה תואר על ידי המורים כקשור לנושא הבחירה והשימוש במשחק הדיגיטלי כאמצעי לשינון החומר הנלמד בכיתה. חלק מהמורים ציינו כי השתמשו במשחק הדיגיטלי ככלי לאכיפת משמעת בכיתה</a:t>
            </a:r>
            <a:endParaRPr lang="he-IL" sz="2000" i="1" dirty="0"/>
          </a:p>
          <a:p>
            <a:pPr marL="0" indent="0" algn="r" rtl="1">
              <a:buFont typeface="Lato"/>
              <a:buNone/>
            </a:pPr>
            <a:r>
              <a:rPr lang="he-IL" sz="2600" b="1" dirty="0">
                <a:solidFill>
                  <a:srgbClr val="F20253"/>
                </a:solidFill>
              </a:rPr>
              <a:t>כלי המחקר</a:t>
            </a:r>
          </a:p>
          <a:p>
            <a:pPr marL="0" indent="0" algn="r" rtl="1">
              <a:buFont typeface="Lato"/>
              <a:buNone/>
            </a:pPr>
            <a:endParaRPr lang="en-US" sz="800" b="1" dirty="0">
              <a:solidFill>
                <a:srgbClr val="F20253"/>
              </a:solidFill>
            </a:endParaRPr>
          </a:p>
          <a:p>
            <a:pPr algn="r" rtl="1"/>
            <a:r>
              <a:rPr lang="he-IL" sz="2400" b="1" dirty="0"/>
              <a:t>ריאיון עומק חצי מובנה</a:t>
            </a:r>
          </a:p>
          <a:p>
            <a:pPr marL="495300" lvl="1" indent="0" algn="r" rtl="1">
              <a:buNone/>
            </a:pPr>
            <a:r>
              <a:rPr lang="he-IL" dirty="0"/>
              <a:t>נבחנו תפיסות ועמדות מורים</a:t>
            </a:r>
            <a:r>
              <a:rPr lang="he-IL" b="1" dirty="0">
                <a:solidFill>
                  <a:schemeClr val="bg2"/>
                </a:solidFill>
              </a:rPr>
              <a:t>, </a:t>
            </a:r>
            <a:r>
              <a:rPr lang="he-IL" dirty="0">
                <a:solidFill>
                  <a:schemeClr val="bg2"/>
                </a:solidFill>
              </a:rPr>
              <a:t>ביחס לסגנון האימוץ ולמידת השילוב של משחק הדיגיטלי בהוראתם</a:t>
            </a:r>
            <a:r>
              <a:rPr lang="he-IL" dirty="0"/>
              <a:t>. </a:t>
            </a:r>
          </a:p>
          <a:p>
            <a:pPr algn="r" rtl="1"/>
            <a:endParaRPr lang="he-IL" sz="2400" dirty="0"/>
          </a:p>
        </p:txBody>
      </p:sp>
      <p:sp>
        <p:nvSpPr>
          <p:cNvPr id="5" name="Google Shape;244;p28">
            <a:extLst>
              <a:ext uri="{FF2B5EF4-FFF2-40B4-BE49-F238E27FC236}">
                <a16:creationId xmlns:a16="http://schemas.microsoft.com/office/drawing/2014/main" id="{054A875F-B58D-44C6-BABC-F6DAF9E41C0E}"/>
              </a:ext>
            </a:extLst>
          </p:cNvPr>
          <p:cNvSpPr txBox="1">
            <a:spLocks/>
          </p:cNvSpPr>
          <p:nvPr/>
        </p:nvSpPr>
        <p:spPr>
          <a:xfrm>
            <a:off x="525325" y="-190615"/>
            <a:ext cx="79552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סגנון האימוץ של המשחק הדיגיטלי</a:t>
            </a:r>
          </a:p>
        </p:txBody>
      </p:sp>
    </p:spTree>
    <p:extLst>
      <p:ext uri="{BB962C8B-B14F-4D97-AF65-F5344CB8AC3E}">
        <p14:creationId xmlns:p14="http://schemas.microsoft.com/office/powerpoint/2010/main" val="315449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dirty="0"/>
          </a:p>
        </p:txBody>
      </p:sp>
      <p:sp>
        <p:nvSpPr>
          <p:cNvPr id="10" name="מציין מיקום תוכן 2">
            <a:extLst>
              <a:ext uri="{FF2B5EF4-FFF2-40B4-BE49-F238E27FC236}">
                <a16:creationId xmlns:a16="http://schemas.microsoft.com/office/drawing/2014/main" id="{BF5EA0BE-BCC1-4CB7-A951-1F7476079501}"/>
              </a:ext>
            </a:extLst>
          </p:cNvPr>
          <p:cNvSpPr txBox="1">
            <a:spLocks/>
          </p:cNvSpPr>
          <p:nvPr/>
        </p:nvSpPr>
        <p:spPr>
          <a:xfrm>
            <a:off x="0" y="952385"/>
            <a:ext cx="9085125" cy="54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8100" indent="0" algn="r" rtl="1">
              <a:buNone/>
            </a:pPr>
            <a:r>
              <a:rPr lang="he-IL" dirty="0"/>
              <a:t> </a:t>
            </a:r>
          </a:p>
          <a:p>
            <a:pPr algn="r" rtl="1"/>
            <a:r>
              <a:rPr lang="he-IL" dirty="0"/>
              <a:t>חלק קטן יותר של המורים (8 מורים, 29%) תיארו </a:t>
            </a:r>
            <a:r>
              <a:rPr lang="he-IL" b="1" dirty="0">
                <a:solidFill>
                  <a:srgbClr val="F20253"/>
                </a:solidFill>
              </a:rPr>
              <a:t>סגנון אימוץ מסורתי </a:t>
            </a:r>
            <a:r>
              <a:rPr lang="he-IL" dirty="0"/>
              <a:t>של משחק דיגיטלי בהוראתם בכיתה. </a:t>
            </a:r>
            <a:r>
              <a:rPr lang="he-IL" i="1" dirty="0"/>
              <a:t>סגנון </a:t>
            </a:r>
            <a:r>
              <a:rPr lang="he-IL" dirty="0"/>
              <a:t>זה תואר על ידי המורים כקשור לנושא הבחירה והשימוש במשחק הדיגיטלי </a:t>
            </a:r>
            <a:r>
              <a:rPr lang="he-IL" b="1" dirty="0"/>
              <a:t>כאמצעי לשינון החומר הנלמד </a:t>
            </a:r>
            <a:r>
              <a:rPr lang="he-IL" dirty="0"/>
              <a:t>בכיתה. חלק מהמורים ציינו כי השתמשו במשחק הדיגיטלי </a:t>
            </a:r>
            <a:r>
              <a:rPr lang="he-IL" b="1" dirty="0"/>
              <a:t>ככלי לאכיפת משמעת בכיתה.</a:t>
            </a:r>
            <a:endParaRPr lang="he-IL" sz="2000" b="1" i="1" dirty="0"/>
          </a:p>
          <a:p>
            <a:pPr algn="r" rtl="1"/>
            <a:endParaRPr lang="he-IL" sz="2400" dirty="0"/>
          </a:p>
        </p:txBody>
      </p:sp>
      <p:sp>
        <p:nvSpPr>
          <p:cNvPr id="5" name="Google Shape;244;p28">
            <a:extLst>
              <a:ext uri="{FF2B5EF4-FFF2-40B4-BE49-F238E27FC236}">
                <a16:creationId xmlns:a16="http://schemas.microsoft.com/office/drawing/2014/main" id="{054A875F-B58D-44C6-BABC-F6DAF9E41C0E}"/>
              </a:ext>
            </a:extLst>
          </p:cNvPr>
          <p:cNvSpPr txBox="1">
            <a:spLocks/>
          </p:cNvSpPr>
          <p:nvPr/>
        </p:nvSpPr>
        <p:spPr>
          <a:xfrm>
            <a:off x="525325" y="-190615"/>
            <a:ext cx="79552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סגנון האימוץ של המשחק הדיגיטלי</a:t>
            </a:r>
          </a:p>
        </p:txBody>
      </p:sp>
    </p:spTree>
    <p:extLst>
      <p:ext uri="{BB962C8B-B14F-4D97-AF65-F5344CB8AC3E}">
        <p14:creationId xmlns:p14="http://schemas.microsoft.com/office/powerpoint/2010/main" val="48147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1782937" y="3429000"/>
            <a:ext cx="30948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e-IL" sz="2800" b="1" dirty="0">
                <a:solidFill>
                  <a:srgbClr val="677480"/>
                </a:solidFill>
                <a:latin typeface="Lato"/>
                <a:cs typeface="Lato"/>
                <a:sym typeface="Lato"/>
              </a:rPr>
              <a:t>מהי מידת השילוב של המשחק הדיגיטלי בקרב המורים כחלק מחדשנות בהוראתם לתפיסתם?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D1B12C1-BC17-4401-AE84-CCCEDDAF1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263" y="0"/>
            <a:ext cx="3441737" cy="67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1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272955" y="134032"/>
            <a:ext cx="875632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/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מידת השילוב של המשחק הדיגיטלי</a:t>
            </a:r>
          </a:p>
        </p:txBody>
      </p:sp>
      <p:grpSp>
        <p:nvGrpSpPr>
          <p:cNvPr id="245" name="Google Shape;245;p28"/>
          <p:cNvGrpSpPr/>
          <p:nvPr/>
        </p:nvGrpSpPr>
        <p:grpSpPr>
          <a:xfrm rot="10800000" flipV="1">
            <a:off x="6048374" y="1914442"/>
            <a:ext cx="3425825" cy="3480435"/>
            <a:chOff x="5670418" y="1179324"/>
            <a:chExt cx="3425825" cy="3480435"/>
          </a:xfrm>
        </p:grpSpPr>
        <p:sp>
          <p:nvSpPr>
            <p:cNvPr id="246" name="Google Shape;246;p28"/>
            <p:cNvSpPr/>
            <p:nvPr/>
          </p:nvSpPr>
          <p:spPr>
            <a:xfrm>
              <a:off x="5670418" y="1179324"/>
              <a:ext cx="3425825" cy="669000"/>
            </a:xfrm>
            <a:prstGeom prst="chevron">
              <a:avLst>
                <a:gd name="adj" fmla="val 50000"/>
              </a:avLst>
            </a:prstGeom>
            <a:solidFill>
              <a:srgbClr val="F20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 rtl="1">
                <a:buSzPts val="1100"/>
              </a:pPr>
              <a:r>
                <a:rPr lang="he-IL" sz="2000" b="1" dirty="0">
                  <a:solidFill>
                    <a:schemeClr val="lt1"/>
                  </a:solidFill>
                  <a:latin typeface="Raleway"/>
                </a:rPr>
                <a:t>    במידה רבה</a:t>
              </a:r>
              <a:endParaRPr sz="2000" b="1" dirty="0">
                <a:solidFill>
                  <a:schemeClr val="lt1"/>
                </a:solidFill>
                <a:latin typeface="Raleway"/>
                <a:sym typeface="Lato"/>
              </a:endParaRPr>
            </a:p>
          </p:txBody>
        </p:sp>
        <p:sp>
          <p:nvSpPr>
            <p:cNvPr id="247" name="Google Shape;247;p28"/>
            <p:cNvSpPr txBox="1"/>
            <p:nvPr/>
          </p:nvSpPr>
          <p:spPr>
            <a:xfrm>
              <a:off x="6265230" y="204405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 rtl="1"/>
              <a:r>
                <a:rPr lang="he-IL" sz="1600" b="1" dirty="0">
                  <a:solidFill>
                    <a:schemeClr val="bg2"/>
                  </a:solidFill>
                </a:rPr>
                <a:t>(9 מורים, 32%) ציינו כי הם משלבים משחק דיגיטלי בהוראתם במידה רבה</a:t>
              </a:r>
            </a:p>
          </p:txBody>
        </p:sp>
      </p:grpSp>
      <p:grpSp>
        <p:nvGrpSpPr>
          <p:cNvPr id="248" name="Google Shape;248;p28"/>
          <p:cNvGrpSpPr/>
          <p:nvPr/>
        </p:nvGrpSpPr>
        <p:grpSpPr>
          <a:xfrm rot="10800000" flipV="1">
            <a:off x="628649" y="1912039"/>
            <a:ext cx="3492533" cy="3471906"/>
            <a:chOff x="1" y="1189989"/>
            <a:chExt cx="3492533" cy="3471906"/>
          </a:xfrm>
        </p:grpSpPr>
        <p:sp>
          <p:nvSpPr>
            <p:cNvPr id="249" name="Google Shape;249;p28"/>
            <p:cNvSpPr/>
            <p:nvPr/>
          </p:nvSpPr>
          <p:spPr>
            <a:xfrm>
              <a:off x="1" y="1189989"/>
              <a:ext cx="3492533" cy="669000"/>
            </a:xfrm>
            <a:prstGeom prst="homePlate">
              <a:avLst>
                <a:gd name="adj" fmla="val 50000"/>
              </a:avLst>
            </a:prstGeom>
            <a:solidFill>
              <a:srgbClr val="7E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he-IL" sz="2000" b="1" dirty="0">
                  <a:solidFill>
                    <a:srgbClr val="FFFFFF"/>
                  </a:solidFill>
                  <a:latin typeface="+mj-lt"/>
                  <a:ea typeface="Raleway"/>
                  <a:cs typeface="+mn-cs"/>
                  <a:sym typeface="Raleway"/>
                </a:rPr>
                <a:t>במידה נמוכה</a:t>
              </a:r>
              <a:endParaRPr sz="2000" b="1" dirty="0">
                <a:solidFill>
                  <a:srgbClr val="FFFFFF"/>
                </a:solidFill>
                <a:latin typeface="+mj-lt"/>
                <a:ea typeface="Raleway"/>
                <a:cs typeface="+mn-cs"/>
                <a:sym typeface="Raleway"/>
              </a:endParaRPr>
            </a:p>
          </p:txBody>
        </p:sp>
        <p:sp>
          <p:nvSpPr>
            <p:cNvPr id="250" name="Google Shape;250;p28"/>
            <p:cNvSpPr txBox="1"/>
            <p:nvPr/>
          </p:nvSpPr>
          <p:spPr>
            <a:xfrm>
              <a:off x="836336" y="2046195"/>
              <a:ext cx="2324727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 rtl="1"/>
              <a:r>
                <a:rPr lang="he-IL" sz="1600" b="1" dirty="0">
                  <a:solidFill>
                    <a:schemeClr val="bg2"/>
                  </a:solidFill>
                </a:rPr>
                <a:t>(6 מורים, 21%) ציינו כי הם משלבים משחק דיגיטלי במידה נמוכה</a:t>
              </a:r>
            </a:p>
          </p:txBody>
        </p:sp>
      </p:grpSp>
      <p:grpSp>
        <p:nvGrpSpPr>
          <p:cNvPr id="251" name="Google Shape;251;p28"/>
          <p:cNvGrpSpPr/>
          <p:nvPr/>
        </p:nvGrpSpPr>
        <p:grpSpPr>
          <a:xfrm rot="10800000" flipV="1">
            <a:off x="3445761" y="1905843"/>
            <a:ext cx="3425825" cy="3478102"/>
            <a:chOff x="2944205" y="1189775"/>
            <a:chExt cx="3425825" cy="3472139"/>
          </a:xfrm>
        </p:grpSpPr>
        <p:sp>
          <p:nvSpPr>
            <p:cNvPr id="252" name="Google Shape;252;p28"/>
            <p:cNvSpPr/>
            <p:nvPr/>
          </p:nvSpPr>
          <p:spPr>
            <a:xfrm>
              <a:off x="2944205" y="1189775"/>
              <a:ext cx="3425825" cy="669000"/>
            </a:xfrm>
            <a:prstGeom prst="chevron">
              <a:avLst>
                <a:gd name="adj" fmla="val 50000"/>
              </a:avLst>
            </a:prstGeom>
            <a:solidFill>
              <a:srgbClr val="218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1">
                <a:buSzPts val="1100"/>
              </a:pPr>
              <a:r>
                <a:rPr lang="he-IL" sz="2000" b="1" dirty="0">
                  <a:solidFill>
                    <a:schemeClr val="lt1"/>
                  </a:solidFill>
                  <a:latin typeface="Raleway"/>
                </a:rPr>
                <a:t>במידה בינונית</a:t>
              </a:r>
              <a:endParaRPr lang="he-IL" sz="2000" b="1" dirty="0">
                <a:solidFill>
                  <a:schemeClr val="lt1"/>
                </a:solidFill>
                <a:latin typeface="Raleway"/>
                <a:sym typeface="Lato"/>
              </a:endParaRPr>
            </a:p>
          </p:txBody>
        </p:sp>
        <p:sp>
          <p:nvSpPr>
            <p:cNvPr id="253" name="Google Shape;253;p28"/>
            <p:cNvSpPr txBox="1"/>
            <p:nvPr/>
          </p:nvSpPr>
          <p:spPr>
            <a:xfrm>
              <a:off x="3344746" y="2046214"/>
              <a:ext cx="2458603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 rtl="1"/>
              <a:r>
                <a:rPr lang="he-IL" sz="1600" b="1" dirty="0">
                  <a:solidFill>
                    <a:schemeClr val="bg2"/>
                  </a:solidFill>
                </a:rPr>
                <a:t>(13 מורים, 46%) ציינו כי הם משלבים משחק דיגיטלי בהוראתם במידה בינונית</a:t>
              </a:r>
            </a:p>
          </p:txBody>
        </p:sp>
      </p:grpSp>
      <p:sp>
        <p:nvSpPr>
          <p:cNvPr id="254" name="Google Shape;254;p28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B0AEC4F-C76C-4247-8B10-A888BFEF0593}"/>
              </a:ext>
            </a:extLst>
          </p:cNvPr>
          <p:cNvSpPr/>
          <p:nvPr/>
        </p:nvSpPr>
        <p:spPr>
          <a:xfrm>
            <a:off x="971095" y="5533180"/>
            <a:ext cx="7783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0" algn="r" rtl="1">
              <a:buNone/>
            </a:pPr>
            <a:r>
              <a:rPr lang="he-IL" sz="1600" dirty="0">
                <a:solidFill>
                  <a:schemeClr val="bg2"/>
                </a:solidFill>
                <a:sym typeface="Lato"/>
              </a:rPr>
              <a:t>זהו רצף הנע בין שילוב משחק דיגיטלי במידה רבה לבין שילוב של המשחק הדיגיטלי בהוראה בכיתה במידה נמוכה. </a:t>
            </a:r>
            <a:endParaRPr lang="he-IL" i="1" dirty="0">
              <a:solidFill>
                <a:srgbClr val="666666"/>
              </a:solidFill>
              <a:latin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65549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893700" y="1305125"/>
            <a:ext cx="3094800" cy="87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Lato"/>
              </a:rPr>
              <a:t>אפיון טיפוסי מורים</a:t>
            </a:r>
            <a:endParaRPr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Lato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893700" y="2362200"/>
            <a:ext cx="3094800" cy="21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he-IL" sz="1800" b="1" dirty="0"/>
              <a:t>כיצד על בסיס סגנון האימוץ ומידת השילוב של המשחק הדיגיטלי בהוראה ניתן לאפיין טיפוסי מורים? </a:t>
            </a:r>
          </a:p>
        </p:txBody>
      </p:sp>
      <p:sp>
        <p:nvSpPr>
          <p:cNvPr id="164" name="Google Shape;164;p21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8B11F53-31E1-4876-8F14-EDB87C2BB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585" y="-1"/>
            <a:ext cx="4740415" cy="67820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body" idx="1"/>
          </p:nvPr>
        </p:nvSpPr>
        <p:spPr>
          <a:xfrm>
            <a:off x="4086144" y="3988901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lang="he-IL" sz="1600" b="1" dirty="0"/>
              <a:t>טיפוס 2 – המורים המשלבים</a:t>
            </a:r>
            <a:endParaRPr lang="en-US" sz="1600" b="1"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body" idx="2"/>
          </p:nvPr>
        </p:nvSpPr>
        <p:spPr>
          <a:xfrm>
            <a:off x="6410362" y="3987864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>
              <a:buNone/>
            </a:pPr>
            <a:r>
              <a:rPr lang="he-IL" sz="1600" b="1" dirty="0"/>
              <a:t>טיפוס 1 – המורים החדשנים ופורצי הדרך </a:t>
            </a:r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3"/>
          </p:nvPr>
        </p:nvSpPr>
        <p:spPr>
          <a:xfrm>
            <a:off x="1877514" y="3989938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sz="1600" b="1" dirty="0"/>
              <a:t>טיפוס 3 - המורים המתאמצים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8490100" y="6259402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FF7E7-995A-4CE4-89AF-5ACD16A7F4E6}"/>
              </a:ext>
            </a:extLst>
          </p:cNvPr>
          <p:cNvSpPr txBox="1"/>
          <p:nvPr/>
        </p:nvSpPr>
        <p:spPr>
          <a:xfrm>
            <a:off x="221678" y="964467"/>
            <a:ext cx="8695899" cy="24929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he-IL" sz="2000" b="1" dirty="0">
              <a:solidFill>
                <a:schemeClr val="bg2"/>
              </a:solidFill>
              <a:cs typeface="+mn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e-IL" sz="2000" b="1" dirty="0">
                <a:solidFill>
                  <a:schemeClr val="bg2"/>
                </a:solidFill>
                <a:cs typeface="+mn-cs"/>
              </a:rPr>
              <a:t>סגנון האימוץ ומידת השילוב של המשחק הדיגיטלי בקרב המורים</a:t>
            </a:r>
          </a:p>
          <a:p>
            <a:pPr marL="0" indent="0" algn="ctr">
              <a:lnSpc>
                <a:spcPct val="150000"/>
              </a:lnSpc>
              <a:buNone/>
            </a:pPr>
            <a:endParaRPr lang="he-IL" sz="2000" b="1" dirty="0">
              <a:solidFill>
                <a:schemeClr val="bg2"/>
              </a:solidFill>
              <a:cs typeface="+mn-cs"/>
            </a:endParaRPr>
          </a:p>
          <a:p>
            <a:pPr marL="457200" indent="-419100" algn="r" rtl="1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</a:pPr>
            <a:r>
              <a:rPr lang="he-IL" sz="1800" b="1" dirty="0">
                <a:solidFill>
                  <a:srgbClr val="F20253"/>
                </a:solidFill>
                <a:latin typeface="Lato"/>
                <a:cs typeface="+mn-cs"/>
                <a:sym typeface="Lato"/>
              </a:rPr>
              <a:t>מידת שילוב </a:t>
            </a:r>
            <a:r>
              <a:rPr lang="he-IL" sz="1800" dirty="0">
                <a:solidFill>
                  <a:schemeClr val="bg2"/>
                </a:solidFill>
                <a:cs typeface="+mn-cs"/>
                <a:sym typeface="Lato"/>
              </a:rPr>
              <a:t>- מידה רבה - מידה נמוכה</a:t>
            </a:r>
          </a:p>
          <a:p>
            <a:pPr marL="457200" indent="-419100" algn="r" rtl="1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</a:pPr>
            <a:r>
              <a:rPr lang="he-IL" sz="1800" b="1" dirty="0">
                <a:solidFill>
                  <a:srgbClr val="F20253"/>
                </a:solidFill>
                <a:latin typeface="Lato"/>
                <a:cs typeface="+mn-cs"/>
                <a:sym typeface="Lato"/>
              </a:rPr>
              <a:t>סגנון אימוץ </a:t>
            </a:r>
            <a:r>
              <a:rPr lang="he-IL" sz="1800" dirty="0">
                <a:solidFill>
                  <a:schemeClr val="bg2"/>
                </a:solidFill>
                <a:cs typeface="+mn-cs"/>
                <a:sym typeface="Lato"/>
              </a:rPr>
              <a:t>– אמוץ חדשני – אימוץ מסורתי</a:t>
            </a:r>
          </a:p>
          <a:p>
            <a:pPr marL="0" indent="0" algn="ctr">
              <a:buNone/>
            </a:pPr>
            <a:endParaRPr lang="he-IL" sz="2000" b="1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8" name="Google Shape;155;p20">
            <a:extLst>
              <a:ext uri="{FF2B5EF4-FFF2-40B4-BE49-F238E27FC236}">
                <a16:creationId xmlns:a16="http://schemas.microsoft.com/office/drawing/2014/main" id="{64AAA60E-DACE-4B6F-9041-EE91B9ED001A}"/>
              </a:ext>
            </a:extLst>
          </p:cNvPr>
          <p:cNvSpPr txBox="1">
            <a:spLocks/>
          </p:cNvSpPr>
          <p:nvPr/>
        </p:nvSpPr>
        <p:spPr>
          <a:xfrm>
            <a:off x="-235948" y="3988901"/>
            <a:ext cx="23712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rtl="1">
              <a:buNone/>
            </a:pPr>
            <a:r>
              <a:rPr lang="he-IL" sz="1600" b="1" dirty="0"/>
              <a:t>טיפוס  4 - המורים המתקשים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7B40685-CC9F-44D2-B631-281F532B0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1877611" y="4397938"/>
            <a:ext cx="582055" cy="85627"/>
          </a:xfrm>
          <a:prstGeom prst="rect">
            <a:avLst/>
          </a:prstGeom>
        </p:spPr>
      </p:pic>
      <p:sp>
        <p:nvSpPr>
          <p:cNvPr id="15" name="Google Shape;259;p29">
            <a:extLst>
              <a:ext uri="{FF2B5EF4-FFF2-40B4-BE49-F238E27FC236}">
                <a16:creationId xmlns:a16="http://schemas.microsoft.com/office/drawing/2014/main" id="{28AD3946-A261-4312-A732-11F6579CF895}"/>
              </a:ext>
            </a:extLst>
          </p:cNvPr>
          <p:cNvSpPr txBox="1">
            <a:spLocks/>
          </p:cNvSpPr>
          <p:nvPr/>
        </p:nvSpPr>
        <p:spPr>
          <a:xfrm>
            <a:off x="494875" y="-149627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ABBC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he-I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אפיון טיפוסי מורים</a:t>
            </a:r>
            <a:endParaRPr lang="he-I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930E5BA4-C7E6-4BA6-B63A-1CA1D3973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3982569" y="4397939"/>
            <a:ext cx="582055" cy="85627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09A177F0-3E6A-4584-992D-CD5F21E0D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6187030" y="4391596"/>
            <a:ext cx="582055" cy="8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93700" y="579450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6000" dirty="0">
                <a:cs typeface="+mn-cs"/>
              </a:rPr>
              <a:t>החוקרות</a:t>
            </a:r>
            <a:endParaRPr sz="6000" dirty="0">
              <a:cs typeface="+mn-c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827025" y="1722450"/>
            <a:ext cx="3576300" cy="3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פרופ' אורית אבידב אונגר</a:t>
            </a:r>
            <a:endParaRPr sz="1600" dirty="0">
              <a:solidFill>
                <a:srgbClr val="F20253"/>
              </a:solidFill>
              <a:latin typeface="Lato"/>
              <a:ea typeface="Lato"/>
              <a:cs typeface="Lato"/>
              <a:sym typeface="Lato"/>
            </a:endParaRPr>
          </a:p>
          <a:p>
            <a:pPr lvl="0" algn="r" rtl="1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he-IL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מתמחה בחקר המדיניות של מערכת החינוך, בחקר תהליכי פיתוח מקצועי של עובדי הוראה, לרבות חקר של הטמעת חדשנות בהוראה ויישום של פדגוגיות חדשניות במערכת החינוך במהלך רפורמות חינוכיות.</a:t>
            </a:r>
            <a:endParaRPr sz="16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789200" y="1722450"/>
            <a:ext cx="3732600" cy="30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600" b="1" dirty="0">
                <a:solidFill>
                  <a:srgbClr val="F20253"/>
                </a:solidFill>
                <a:latin typeface="Lato"/>
                <a:ea typeface="Lato"/>
                <a:cs typeface="Lato"/>
                <a:sym typeface="Lato"/>
              </a:rPr>
              <a:t>מירב חיאק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600" dirty="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rPr>
              <a:t>עוסקת בתחום הדיגיטל וחדשנות טכנולוגית מעל 10 שנים. חוקרת את נושא שילוב המשחקים הדיגיטליים בהוראה ושילוב חדשנות בהוראה.</a:t>
            </a:r>
            <a:endParaRPr sz="1600" dirty="0">
              <a:solidFill>
                <a:srgbClr val="67748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45477" y="1143001"/>
            <a:ext cx="8348148" cy="5730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indent="-457200" algn="r" rtl="1"/>
            <a:r>
              <a:rPr lang="he-IL" sz="2800" dirty="0"/>
              <a:t>מורים מבטאים תפיסות שונות ביחס לשילוב המשחק הדיגיטלי בהוראתם (</a:t>
            </a:r>
            <a:r>
              <a:rPr lang="en-US" sz="2800" i="1" dirty="0"/>
              <a:t>Chung-Yuan, Meng-Jung, Yu-(</a:t>
            </a:r>
            <a:r>
              <a:rPr lang="en-US" sz="2800" i="1" dirty="0" err="1"/>
              <a:t>Hsuan</a:t>
            </a:r>
            <a:r>
              <a:rPr lang="en-US" sz="2800" i="1" dirty="0"/>
              <a:t>, &amp; Liang, 2017</a:t>
            </a:r>
            <a:r>
              <a:rPr lang="he-IL" sz="2800" i="1" dirty="0"/>
              <a:t>.</a:t>
            </a:r>
            <a:endParaRPr lang="he-IL" sz="2800" dirty="0"/>
          </a:p>
          <a:p>
            <a:pPr marL="495300" indent="-457200" algn="r" rtl="1"/>
            <a:r>
              <a:rPr lang="he-IL" sz="2800" dirty="0"/>
              <a:t>ישנם מאפייני מפתח של סגנון אימוץ ושילוב חדשנות טכנולוגית בקרב מורים </a:t>
            </a:r>
            <a:r>
              <a:rPr lang="he-IL" sz="2400" i="1" dirty="0"/>
              <a:t>(2002 </a:t>
            </a:r>
            <a:r>
              <a:rPr lang="en-US" sz="2400" i="1" dirty="0"/>
              <a:t>(Dori, Tal, &amp; Peled, </a:t>
            </a:r>
            <a:r>
              <a:rPr lang="he-IL" sz="2400" i="1" dirty="0"/>
              <a:t>.</a:t>
            </a:r>
          </a:p>
          <a:p>
            <a:pPr marL="495300" indent="-457200" algn="r" rtl="1"/>
            <a:r>
              <a:rPr lang="he-IL" sz="2800" dirty="0"/>
              <a:t>מודל הפצת החדשנות של רוג'רס וקצב האימוץ של טכנולוגיות </a:t>
            </a:r>
            <a:r>
              <a:rPr lang="he-IL" sz="2400" i="1" dirty="0"/>
              <a:t>(</a:t>
            </a:r>
            <a:r>
              <a:rPr lang="en-US" sz="2400" i="1" dirty="0"/>
              <a:t>(Rogers, 2003</a:t>
            </a:r>
            <a:r>
              <a:rPr lang="he-IL" sz="2400" i="1" dirty="0"/>
              <a:t>.</a:t>
            </a:r>
            <a:endParaRPr lang="en-US" sz="2400" i="1" dirty="0"/>
          </a:p>
          <a:p>
            <a:pPr algn="r" rtl="1"/>
            <a:r>
              <a:rPr lang="he-IL" sz="2800" dirty="0"/>
              <a:t>קיימת שונות בין המורים בסגנון האימוץ של המשחק הדיגיטלי ובמידת שילוב המשחק הדיגיטלי בהוראתם בכיתה. </a:t>
            </a:r>
          </a:p>
          <a:p>
            <a:pPr algn="r" rtl="1"/>
            <a:r>
              <a:rPr lang="he-IL" sz="2800" dirty="0"/>
              <a:t>ישנם ארבעה סוגי טיפוסי מורים.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1324" y="0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e-I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סיכום ודיון </a:t>
            </a:r>
            <a:r>
              <a:rPr lang="he-I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(1/3) </a:t>
            </a:r>
            <a:endParaRPr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77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4784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6825" y="-320478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e-I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סיכום ודיון </a:t>
            </a:r>
            <a:r>
              <a:rPr lang="he-I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(2/3) </a:t>
            </a:r>
            <a:endParaRPr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B8CC7-1CCD-4693-A709-A9CEC4230C1F}"/>
              </a:ext>
            </a:extLst>
          </p:cNvPr>
          <p:cNvSpPr txBox="1"/>
          <p:nvPr/>
        </p:nvSpPr>
        <p:spPr>
          <a:xfrm>
            <a:off x="22442" y="345827"/>
            <a:ext cx="49960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00" b="1" dirty="0">
                <a:solidFill>
                  <a:schemeClr val="bg2"/>
                </a:solidFill>
              </a:rPr>
              <a:t>טיפוסי המורים בשילוב משחק דיגיטלי בהוראה</a:t>
            </a:r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33CEFD1A-ED31-4300-A277-2AE87AC10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549" y="1381464"/>
            <a:ext cx="7212901" cy="50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5932571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6825" y="-320478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he-I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סיכום ודיון </a:t>
            </a:r>
            <a:r>
              <a:rPr lang="he-IL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(3/3) </a:t>
            </a:r>
            <a:endParaRPr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EB8CC7-1CCD-4693-A709-A9CEC4230C1F}"/>
              </a:ext>
            </a:extLst>
          </p:cNvPr>
          <p:cNvSpPr txBox="1"/>
          <p:nvPr/>
        </p:nvSpPr>
        <p:spPr>
          <a:xfrm>
            <a:off x="22442" y="345827"/>
            <a:ext cx="49960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00" b="1" dirty="0">
                <a:solidFill>
                  <a:schemeClr val="bg2"/>
                </a:solidFill>
              </a:rPr>
              <a:t>טיפוסי המורים בשילוב משחק דיגיטלי בהוראה</a:t>
            </a:r>
          </a:p>
        </p:txBody>
      </p:sp>
      <p:sp>
        <p:nvSpPr>
          <p:cNvPr id="7" name="Google Shape;153;p20">
            <a:extLst>
              <a:ext uri="{FF2B5EF4-FFF2-40B4-BE49-F238E27FC236}">
                <a16:creationId xmlns:a16="http://schemas.microsoft.com/office/drawing/2014/main" id="{1456D0D5-1ACE-490A-8F35-7472213179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67587" y="2090806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SzPts val="1400"/>
              <a:buNone/>
            </a:pPr>
            <a:r>
              <a:rPr lang="he-IL" sz="1600" b="1" dirty="0">
                <a:solidFill>
                  <a:srgbClr val="117CC1"/>
                </a:solidFill>
                <a:latin typeface="+mj-lt"/>
              </a:rPr>
              <a:t>טיפוס 2 </a:t>
            </a:r>
            <a:r>
              <a:rPr lang="he-IL" sz="1600" b="1" dirty="0">
                <a:latin typeface="+mj-lt"/>
              </a:rPr>
              <a:t>– המורים המשלבים</a:t>
            </a:r>
            <a:endParaRPr lang="en-US" sz="1600" b="1" dirty="0">
              <a:latin typeface="+mj-lt"/>
            </a:endParaRPr>
          </a:p>
          <a:p>
            <a:pPr marL="0" lvl="0" indent="0" algn="r" rtl="1">
              <a:buSzPct val="65000"/>
              <a:buNone/>
            </a:pPr>
            <a:r>
              <a:rPr lang="he-IL" sz="1600" dirty="0">
                <a:latin typeface="+mj-lt"/>
              </a:rPr>
              <a:t>הם מכירים בחדשנות של המשחק הדיגיטלי ככלי בהוראה ועושים ככל שביכולתם לשלב אותו בהוראתם.</a:t>
            </a:r>
            <a:endParaRPr lang="en-US" sz="1600" dirty="0">
              <a:latin typeface="+mj-lt"/>
            </a:endParaRPr>
          </a:p>
        </p:txBody>
      </p:sp>
      <p:sp>
        <p:nvSpPr>
          <p:cNvPr id="8" name="Google Shape;154;p20">
            <a:extLst>
              <a:ext uri="{FF2B5EF4-FFF2-40B4-BE49-F238E27FC236}">
                <a16:creationId xmlns:a16="http://schemas.microsoft.com/office/drawing/2014/main" id="{2F23398C-6879-42FA-9CE7-DDC4AD057B91}"/>
              </a:ext>
            </a:extLst>
          </p:cNvPr>
          <p:cNvSpPr txBox="1">
            <a:spLocks/>
          </p:cNvSpPr>
          <p:nvPr/>
        </p:nvSpPr>
        <p:spPr>
          <a:xfrm>
            <a:off x="6646310" y="2079616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Bef>
                <a:spcPts val="600"/>
              </a:spcBef>
              <a:buClr>
                <a:srgbClr val="677480"/>
              </a:buClr>
            </a:pPr>
            <a:r>
              <a:rPr lang="he-IL" sz="1600" b="1" dirty="0">
                <a:solidFill>
                  <a:srgbClr val="F20253"/>
                </a:solidFill>
                <a:latin typeface="+mj-lt"/>
                <a:cs typeface="Lato"/>
                <a:sym typeface="Lato"/>
              </a:rPr>
              <a:t>טיפוס 1</a:t>
            </a:r>
            <a:r>
              <a:rPr lang="he-IL" sz="1600" b="1" dirty="0">
                <a:solidFill>
                  <a:srgbClr val="677480"/>
                </a:solidFill>
                <a:latin typeface="+mj-lt"/>
                <a:cs typeface="Lato"/>
                <a:sym typeface="Lato"/>
              </a:rPr>
              <a:t>– המורים החדשנים ופורצי הדרך </a:t>
            </a:r>
          </a:p>
          <a:p>
            <a:pPr algn="r" rtl="1">
              <a:spcBef>
                <a:spcPts val="600"/>
              </a:spcBef>
              <a:buClr>
                <a:srgbClr val="677480"/>
              </a:buClr>
              <a:buSzPct val="65000"/>
            </a:pPr>
            <a:r>
              <a:rPr lang="he-IL" sz="1600" dirty="0">
                <a:solidFill>
                  <a:srgbClr val="677480"/>
                </a:solidFill>
                <a:latin typeface="+mj-lt"/>
                <a:cs typeface="Lato"/>
                <a:sym typeface="Lato"/>
              </a:rPr>
              <a:t>ייזמו, יפתחו וישלבו משחק דיגיטלי בהוראה בכל הזדמנות.</a:t>
            </a:r>
          </a:p>
        </p:txBody>
      </p:sp>
      <p:sp>
        <p:nvSpPr>
          <p:cNvPr id="9" name="Google Shape;155;p20">
            <a:extLst>
              <a:ext uri="{FF2B5EF4-FFF2-40B4-BE49-F238E27FC236}">
                <a16:creationId xmlns:a16="http://schemas.microsoft.com/office/drawing/2014/main" id="{90F802B1-4366-4E2A-9B40-94F8B23EFA01}"/>
              </a:ext>
            </a:extLst>
          </p:cNvPr>
          <p:cNvSpPr txBox="1">
            <a:spLocks/>
          </p:cNvSpPr>
          <p:nvPr/>
        </p:nvSpPr>
        <p:spPr>
          <a:xfrm>
            <a:off x="2113462" y="2081690"/>
            <a:ext cx="2371200" cy="185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>
              <a:spcBef>
                <a:spcPts val="600"/>
              </a:spcBef>
              <a:buClr>
                <a:srgbClr val="677480"/>
              </a:buClr>
              <a:buSzPts val="1400"/>
            </a:pPr>
            <a:r>
              <a:rPr lang="he-IL" sz="1600" b="1" dirty="0">
                <a:solidFill>
                  <a:srgbClr val="FF9715"/>
                </a:solidFill>
                <a:latin typeface="+mj-lt"/>
                <a:cs typeface="Lato"/>
                <a:sym typeface="Lato"/>
              </a:rPr>
              <a:t>טיפוס 3 </a:t>
            </a:r>
            <a:r>
              <a:rPr lang="he-IL" sz="1600" b="1" dirty="0">
                <a:solidFill>
                  <a:srgbClr val="677480"/>
                </a:solidFill>
                <a:latin typeface="+mj-lt"/>
                <a:cs typeface="Lato"/>
                <a:sym typeface="Lato"/>
              </a:rPr>
              <a:t>- המורים המתאמצים</a:t>
            </a:r>
          </a:p>
          <a:p>
            <a:pPr algn="r" rtl="1">
              <a:buSzPct val="65000"/>
            </a:pPr>
            <a:endParaRPr lang="he-IL" sz="500" dirty="0">
              <a:solidFill>
                <a:srgbClr val="677480"/>
              </a:solidFill>
              <a:latin typeface="+mj-lt"/>
              <a:cs typeface="Lato"/>
              <a:sym typeface="Lato"/>
            </a:endParaRPr>
          </a:p>
          <a:p>
            <a:pPr algn="r" rtl="1">
              <a:buSzPct val="65000"/>
            </a:pPr>
            <a:r>
              <a:rPr lang="he-IL" sz="1600" dirty="0">
                <a:solidFill>
                  <a:srgbClr val="677480"/>
                </a:solidFill>
                <a:latin typeface="+mj-lt"/>
                <a:cs typeface="Lato"/>
                <a:sym typeface="Lato"/>
              </a:rPr>
              <a:t>מתאמצים לשלב משחק דיגיטלי אך לא תמיד בהצלחה.</a:t>
            </a:r>
          </a:p>
        </p:txBody>
      </p:sp>
      <p:sp>
        <p:nvSpPr>
          <p:cNvPr id="11" name="Google Shape;155;p20">
            <a:extLst>
              <a:ext uri="{FF2B5EF4-FFF2-40B4-BE49-F238E27FC236}">
                <a16:creationId xmlns:a16="http://schemas.microsoft.com/office/drawing/2014/main" id="{DA02B275-3164-453E-91AF-85C34A297773}"/>
              </a:ext>
            </a:extLst>
          </p:cNvPr>
          <p:cNvSpPr txBox="1">
            <a:spLocks/>
          </p:cNvSpPr>
          <p:nvPr/>
        </p:nvSpPr>
        <p:spPr>
          <a:xfrm>
            <a:off x="0" y="2080653"/>
            <a:ext cx="2371200" cy="18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▷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r" rtl="1">
              <a:buNone/>
            </a:pPr>
            <a:r>
              <a:rPr lang="he-IL" sz="1600" b="1" dirty="0">
                <a:solidFill>
                  <a:srgbClr val="7ECEFD"/>
                </a:solidFill>
                <a:latin typeface="+mj-lt"/>
              </a:rPr>
              <a:t>טיפוס  4 </a:t>
            </a:r>
            <a:r>
              <a:rPr lang="he-IL" sz="1600" b="1" dirty="0">
                <a:latin typeface="+mj-lt"/>
              </a:rPr>
              <a:t>- המורים המתקשים</a:t>
            </a:r>
          </a:p>
          <a:p>
            <a:pPr marL="0" indent="0" algn="r" rtl="1">
              <a:buNone/>
            </a:pPr>
            <a:r>
              <a:rPr lang="he-IL" sz="1600" dirty="0">
                <a:latin typeface="+mj-lt"/>
              </a:rPr>
              <a:t>מתקשים להתגבר על קשיים טכניים, אישיים ועוד בשילוב המשחק הדיגיטלי.</a:t>
            </a:r>
          </a:p>
          <a:p>
            <a:pPr marL="0" indent="0" algn="r" rtl="1">
              <a:buNone/>
            </a:pPr>
            <a:r>
              <a:rPr lang="he-IL" sz="1600" dirty="0">
                <a:latin typeface="+mj-lt"/>
              </a:rPr>
              <a:t>ישלבו משחק דיגיטלי בהוראה לעיתים רחוקות.</a:t>
            </a:r>
            <a:endParaRPr lang="en-US" sz="1600" dirty="0">
              <a:latin typeface="+mj-lt"/>
            </a:endParaRPr>
          </a:p>
        </p:txBody>
      </p:sp>
      <p:cxnSp>
        <p:nvCxnSpPr>
          <p:cNvPr id="25" name="מחבר ישר 24">
            <a:extLst>
              <a:ext uri="{FF2B5EF4-FFF2-40B4-BE49-F238E27FC236}">
                <a16:creationId xmlns:a16="http://schemas.microsoft.com/office/drawing/2014/main" id="{1D415CA9-9EB3-44A0-8BBD-C63F13480C3F}"/>
              </a:ext>
            </a:extLst>
          </p:cNvPr>
          <p:cNvCxnSpPr/>
          <p:nvPr/>
        </p:nvCxnSpPr>
        <p:spPr>
          <a:xfrm>
            <a:off x="2371200" y="2305334"/>
            <a:ext cx="0" cy="1734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ישר 26">
            <a:extLst>
              <a:ext uri="{FF2B5EF4-FFF2-40B4-BE49-F238E27FC236}">
                <a16:creationId xmlns:a16="http://schemas.microsoft.com/office/drawing/2014/main" id="{216523E0-8018-4686-B5D3-A64EB0F78E39}"/>
              </a:ext>
            </a:extLst>
          </p:cNvPr>
          <p:cNvCxnSpPr/>
          <p:nvPr/>
        </p:nvCxnSpPr>
        <p:spPr>
          <a:xfrm>
            <a:off x="4600050" y="2305334"/>
            <a:ext cx="0" cy="1734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0FC11FF7-2B05-4E78-9230-4F2B61F93253}"/>
              </a:ext>
            </a:extLst>
          </p:cNvPr>
          <p:cNvCxnSpPr/>
          <p:nvPr/>
        </p:nvCxnSpPr>
        <p:spPr>
          <a:xfrm>
            <a:off x="6830977" y="2305334"/>
            <a:ext cx="0" cy="1734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7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ctrTitle" idx="4294967295"/>
          </p:nvPr>
        </p:nvSpPr>
        <p:spPr>
          <a:xfrm>
            <a:off x="818250" y="876183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FF9715"/>
                </a:solidFill>
                <a:latin typeface="Lato"/>
                <a:ea typeface="Lato"/>
                <a:cs typeface="Lato"/>
                <a:sym typeface="Lato"/>
              </a:rPr>
              <a:t>פיתוח מקצועי</a:t>
            </a:r>
            <a:endParaRPr b="1" dirty="0">
              <a:solidFill>
                <a:srgbClr val="FF971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4294967295"/>
          </p:nvPr>
        </p:nvSpPr>
        <p:spPr>
          <a:xfrm>
            <a:off x="716610" y="1867866"/>
            <a:ext cx="7517700" cy="10665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sz="1600" b="1" dirty="0"/>
              <a:t>פיתוח מקצועי של מורים לאורך כל שלבי הקריירה ובהלימה לטיפוסי המורים. לדוגמא, בהתאם לטיפוסי המורים ניתן להציע תכניות פיתוח מקצועי מותאמת </a:t>
            </a:r>
            <a:r>
              <a:rPr lang="he-IL" sz="1200" b="1" i="1" dirty="0"/>
              <a:t>(</a:t>
            </a:r>
            <a:r>
              <a:rPr lang="en-US" sz="1200" b="1" i="1" dirty="0"/>
              <a:t>Avidov-Ungar, 2016</a:t>
            </a:r>
            <a:r>
              <a:rPr lang="he-IL" sz="1200" b="1" i="1" dirty="0"/>
              <a:t>),</a:t>
            </a:r>
            <a:r>
              <a:rPr lang="he-IL" sz="1600" b="1" dirty="0"/>
              <a:t> מורים חדשניים ופורצי הדרך יכולים לשמש כמעין מנטורים לעמיתיהם.</a:t>
            </a:r>
            <a:endParaRPr sz="3200" b="1"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4294967295"/>
          </p:nvPr>
        </p:nvSpPr>
        <p:spPr>
          <a:xfrm>
            <a:off x="813150" y="4404674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r" rtl="1"/>
            <a:r>
              <a:rPr lang="he-IL" b="1" dirty="0">
                <a:solidFill>
                  <a:srgbClr val="FF9715"/>
                </a:solidFill>
                <a:latin typeface="Lato"/>
                <a:cs typeface="Lato"/>
                <a:sym typeface="Lato"/>
              </a:rPr>
              <a:t>פיתוח משחקים דיגיטליים </a:t>
            </a:r>
            <a:endParaRPr b="1" dirty="0">
              <a:solidFill>
                <a:srgbClr val="FF9715"/>
              </a:solidFill>
              <a:latin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4294967295"/>
          </p:nvPr>
        </p:nvSpPr>
        <p:spPr>
          <a:xfrm>
            <a:off x="727652" y="5383290"/>
            <a:ext cx="7517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buNone/>
            </a:pPr>
            <a:r>
              <a:rPr lang="he-IL" sz="1600" b="1" dirty="0"/>
              <a:t>חיבור בין מפתחי המשחק הדיגיטלי למורים המיישמים את הלמידה בפועל, כך שיותאמו מאפייני המשחק הדיגיטלי לצרכי ההוראה, ללומדים ולמורים </a:t>
            </a:r>
            <a:r>
              <a:rPr lang="en-US" sz="1200" b="1" i="1" dirty="0"/>
              <a:t>(Marklund &amp; Taylor, 2016)</a:t>
            </a:r>
            <a:r>
              <a:rPr lang="he-IL" sz="1200" b="1" i="1" dirty="0"/>
              <a:t>. </a:t>
            </a:r>
            <a:endParaRPr sz="1200" b="1" i="1" dirty="0"/>
          </a:p>
        </p:txBody>
      </p:sp>
      <p:sp>
        <p:nvSpPr>
          <p:cNvPr id="234" name="Google Shape;234;p27"/>
          <p:cNvSpPr txBox="1">
            <a:spLocks noGrp="1"/>
          </p:cNvSpPr>
          <p:nvPr>
            <p:ph type="ctrTitle" idx="4294967295"/>
          </p:nvPr>
        </p:nvSpPr>
        <p:spPr>
          <a:xfrm>
            <a:off x="822960" y="2501274"/>
            <a:ext cx="7517700" cy="11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FF9715"/>
                </a:solidFill>
                <a:latin typeface="Lato"/>
                <a:cs typeface="Lato"/>
                <a:sym typeface="Lato"/>
              </a:rPr>
              <a:t>מדיניות לשילוב משחק דיגיטלי בהוראה </a:t>
            </a:r>
            <a:endParaRPr b="1" dirty="0">
              <a:solidFill>
                <a:srgbClr val="FF9715"/>
              </a:solidFill>
              <a:latin typeface="Lato"/>
              <a:cs typeface="Lato"/>
              <a:sym typeface="Lato"/>
            </a:endParaRPr>
          </a:p>
        </p:txBody>
      </p:sp>
      <p:sp>
        <p:nvSpPr>
          <p:cNvPr id="235" name="Google Shape;235;p27"/>
          <p:cNvSpPr txBox="1">
            <a:spLocks noGrp="1"/>
          </p:cNvSpPr>
          <p:nvPr>
            <p:ph type="subTitle" idx="4294967295"/>
          </p:nvPr>
        </p:nvSpPr>
        <p:spPr>
          <a:xfrm>
            <a:off x="716610" y="3594946"/>
            <a:ext cx="7517700" cy="6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buNone/>
            </a:pPr>
            <a:r>
              <a:rPr lang="he-IL" sz="1600" b="1" dirty="0"/>
              <a:t>ממחקרים שנערכו במדינות אירופה, ארה"ב ובמזרח הרחוק עולה כי במדינות אלו מופעלת תוכנית לשילוב משחק דיגיטלי בהוראה </a:t>
            </a:r>
            <a:r>
              <a:rPr lang="he-IL" sz="1200" b="1" i="1" dirty="0"/>
              <a:t>( </a:t>
            </a:r>
            <a:r>
              <a:rPr lang="en-US" sz="1200" b="1" i="1" dirty="0"/>
              <a:t>Ellis et al., 2006; Joyce et al., 2009; Koh et al., 2012</a:t>
            </a:r>
            <a:r>
              <a:rPr lang="he-IL" sz="1200" b="1" i="1" dirty="0"/>
              <a:t>). </a:t>
            </a:r>
            <a:r>
              <a:rPr lang="he-IL" sz="1600" b="1" dirty="0"/>
              <a:t>בישראל טרם שולבה מדיניות דומה.</a:t>
            </a:r>
            <a:endParaRPr sz="1200" b="1" dirty="0"/>
          </a:p>
        </p:txBody>
      </p:sp>
      <p:sp>
        <p:nvSpPr>
          <p:cNvPr id="236" name="Google Shape;236;p27"/>
          <p:cNvSpPr/>
          <p:nvPr/>
        </p:nvSpPr>
        <p:spPr>
          <a:xfrm rot="10800000">
            <a:off x="8554350" y="1465460"/>
            <a:ext cx="589650" cy="617702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27"/>
          <p:cNvSpPr/>
          <p:nvPr/>
        </p:nvSpPr>
        <p:spPr>
          <a:xfrm rot="10800000">
            <a:off x="8554350" y="3090522"/>
            <a:ext cx="589650" cy="617701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38" name="Google Shape;238;p27"/>
          <p:cNvSpPr/>
          <p:nvPr/>
        </p:nvSpPr>
        <p:spPr>
          <a:xfrm rot="10800000">
            <a:off x="8554350" y="4944221"/>
            <a:ext cx="589650" cy="617702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sp>
        <p:nvSpPr>
          <p:cNvPr id="12" name="Google Shape;93;p13">
            <a:extLst>
              <a:ext uri="{FF2B5EF4-FFF2-40B4-BE49-F238E27FC236}">
                <a16:creationId xmlns:a16="http://schemas.microsoft.com/office/drawing/2014/main" id="{30A324C6-1DB2-409E-8B83-A36020B85192}"/>
              </a:ext>
            </a:extLst>
          </p:cNvPr>
          <p:cNvSpPr txBox="1">
            <a:spLocks/>
          </p:cNvSpPr>
          <p:nvPr/>
        </p:nvSpPr>
        <p:spPr>
          <a:xfrm>
            <a:off x="1401175" y="-70061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e-IL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השלכות יישומיות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ubTitle" idx="4294967295"/>
          </p:nvPr>
        </p:nvSpPr>
        <p:spPr>
          <a:xfrm>
            <a:off x="381000" y="578680"/>
            <a:ext cx="6666763" cy="13623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6000" b="1" dirty="0">
                <a:solidFill>
                  <a:srgbClr val="2185C5"/>
                </a:solidFill>
              </a:rPr>
              <a:t>תודה על ההקשבה</a:t>
            </a:r>
            <a:endParaRPr sz="6000" b="1" dirty="0">
              <a:solidFill>
                <a:srgbClr val="2185C5"/>
              </a:solidFill>
            </a:endParaRPr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4294967295"/>
          </p:nvPr>
        </p:nvSpPr>
        <p:spPr>
          <a:xfrm>
            <a:off x="3248025" y="3288150"/>
            <a:ext cx="3895850" cy="26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. </a:t>
            </a:r>
            <a:endParaRPr sz="24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2400" dirty="0"/>
              <a:t>לפרטים</a:t>
            </a:r>
            <a:endParaRPr lang="en-US" sz="24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2200" dirty="0"/>
              <a:t>מירב חיאק</a:t>
            </a:r>
            <a:endParaRPr lang="en-US" sz="2200" dirty="0"/>
          </a:p>
          <a:p>
            <a:pPr marL="0" lvl="0" indent="0" algn="r">
              <a:buNone/>
            </a:pPr>
            <a:r>
              <a:rPr lang="en-US" sz="2200" dirty="0"/>
              <a:t>meravper22</a:t>
            </a:r>
            <a:r>
              <a:rPr lang="en" sz="2200" dirty="0"/>
              <a:t>@</a:t>
            </a:r>
            <a:r>
              <a:rPr lang="en-US" sz="2200" dirty="0"/>
              <a:t>gmail.com</a:t>
            </a:r>
          </a:p>
          <a:p>
            <a:pPr marL="0" lvl="0" indent="0" algn="r">
              <a:buNone/>
            </a:pPr>
            <a:r>
              <a:rPr lang="en-US" sz="2200" dirty="0"/>
              <a:t>052-9426296</a:t>
            </a:r>
            <a:endParaRPr sz="2200" dirty="0"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 dirty="0"/>
          </a:p>
        </p:txBody>
      </p:sp>
      <p:sp>
        <p:nvSpPr>
          <p:cNvPr id="7" name="Google Shape;104;p14">
            <a:extLst>
              <a:ext uri="{FF2B5EF4-FFF2-40B4-BE49-F238E27FC236}">
                <a16:creationId xmlns:a16="http://schemas.microsoft.com/office/drawing/2014/main" id="{EBD1B919-6D72-4768-86E8-F7E70ED1DF9E}"/>
              </a:ext>
            </a:extLst>
          </p:cNvPr>
          <p:cNvSpPr txBox="1">
            <a:spLocks/>
          </p:cNvSpPr>
          <p:nvPr/>
        </p:nvSpPr>
        <p:spPr>
          <a:xfrm>
            <a:off x="-429120" y="3328275"/>
            <a:ext cx="3895850" cy="26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77480"/>
              </a:buClr>
              <a:buSzPts val="3000"/>
              <a:buFont typeface="Lato"/>
              <a:buChar char="▷"/>
              <a:defRPr sz="30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○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2400"/>
              <a:buFont typeface="Lato"/>
              <a:buChar char="■"/>
              <a:defRPr sz="24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○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7480"/>
              </a:buClr>
              <a:buSzPts val="1800"/>
              <a:buFont typeface="Lato"/>
              <a:buChar char="■"/>
              <a:defRPr sz="1800" b="0" i="0" u="none" strike="noStrike" cap="none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Lato"/>
              <a:buNone/>
            </a:pPr>
            <a:r>
              <a:rPr lang="he-IL" sz="2400" dirty="0"/>
              <a:t>. </a:t>
            </a:r>
          </a:p>
          <a:p>
            <a:pPr marL="0" indent="0" algn="r">
              <a:buFont typeface="Lato"/>
              <a:buNone/>
            </a:pPr>
            <a:endParaRPr lang="he-IL" sz="2400" dirty="0"/>
          </a:p>
          <a:p>
            <a:pPr marL="0" indent="0" algn="r">
              <a:buFont typeface="Lato"/>
              <a:buNone/>
            </a:pPr>
            <a:endParaRPr lang="he-IL" sz="2400" dirty="0"/>
          </a:p>
          <a:p>
            <a:pPr marL="0" indent="0" algn="r">
              <a:buFont typeface="Lato"/>
              <a:buNone/>
            </a:pPr>
            <a:r>
              <a:rPr lang="he-IL" sz="2200" dirty="0"/>
              <a:t>פרופ' אורית </a:t>
            </a:r>
            <a:r>
              <a:rPr lang="he-IL" sz="2200" dirty="0" err="1"/>
              <a:t>אבידב</a:t>
            </a:r>
            <a:r>
              <a:rPr lang="he-IL" sz="2200" dirty="0"/>
              <a:t> אונגר</a:t>
            </a:r>
          </a:p>
          <a:p>
            <a:pPr marL="0" indent="0" algn="r">
              <a:buNone/>
            </a:pPr>
            <a:r>
              <a:rPr lang="en-US" sz="2200" dirty="0"/>
              <a:t>oritav65@gmail.com</a:t>
            </a:r>
          </a:p>
          <a:p>
            <a:pPr marL="0" indent="0" algn="r">
              <a:buNone/>
            </a:pPr>
            <a:r>
              <a:rPr lang="en-US" sz="2200" dirty="0"/>
              <a:t>052-3969590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7085D7B6-E40B-418D-A114-926311928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595" y="-34290"/>
            <a:ext cx="1996341" cy="6772275"/>
          </a:xfrm>
          <a:prstGeom prst="rect">
            <a:avLst/>
          </a:prstGeom>
        </p:spPr>
      </p:pic>
      <p:sp>
        <p:nvSpPr>
          <p:cNvPr id="9" name="Google Shape;173;p22">
            <a:extLst>
              <a:ext uri="{FF2B5EF4-FFF2-40B4-BE49-F238E27FC236}">
                <a16:creationId xmlns:a16="http://schemas.microsoft.com/office/drawing/2014/main" id="{9878AC4E-801A-4948-BB02-DB74BF8C6EB1}"/>
              </a:ext>
            </a:extLst>
          </p:cNvPr>
          <p:cNvSpPr/>
          <p:nvPr/>
        </p:nvSpPr>
        <p:spPr>
          <a:xfrm>
            <a:off x="2570485" y="4718722"/>
            <a:ext cx="1805872" cy="72353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74;p22">
            <a:extLst>
              <a:ext uri="{FF2B5EF4-FFF2-40B4-BE49-F238E27FC236}">
                <a16:creationId xmlns:a16="http://schemas.microsoft.com/office/drawing/2014/main" id="{6FEF7DB7-224C-47B6-B7E4-DB6C4A610BFC}"/>
              </a:ext>
            </a:extLst>
          </p:cNvPr>
          <p:cNvSpPr/>
          <p:nvPr/>
        </p:nvSpPr>
        <p:spPr>
          <a:xfrm>
            <a:off x="579021" y="4718722"/>
            <a:ext cx="1990726" cy="72353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75;p22">
            <a:extLst>
              <a:ext uri="{FF2B5EF4-FFF2-40B4-BE49-F238E27FC236}">
                <a16:creationId xmlns:a16="http://schemas.microsoft.com/office/drawing/2014/main" id="{E6CED8EA-089D-4F1A-95DF-68215AD38A5C}"/>
              </a:ext>
            </a:extLst>
          </p:cNvPr>
          <p:cNvSpPr/>
          <p:nvPr/>
        </p:nvSpPr>
        <p:spPr>
          <a:xfrm>
            <a:off x="5838444" y="4718722"/>
            <a:ext cx="1309943" cy="72353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76;p22">
            <a:extLst>
              <a:ext uri="{FF2B5EF4-FFF2-40B4-BE49-F238E27FC236}">
                <a16:creationId xmlns:a16="http://schemas.microsoft.com/office/drawing/2014/main" id="{C56C8DDB-8CC3-4E37-9A34-F25DCEED90BD}"/>
              </a:ext>
            </a:extLst>
          </p:cNvPr>
          <p:cNvSpPr/>
          <p:nvPr/>
        </p:nvSpPr>
        <p:spPr>
          <a:xfrm>
            <a:off x="4376358" y="4718722"/>
            <a:ext cx="1462086" cy="72353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14325" y="1809750"/>
            <a:ext cx="8362949" cy="5234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he-IL" dirty="0"/>
              <a:t>למורים תפקיד מפתח בשילוב המשחק הדיגיטלי בהוראה בכיתה</a:t>
            </a:r>
          </a:p>
          <a:p>
            <a:pPr algn="r" rtl="1"/>
            <a:r>
              <a:rPr lang="he-IL" dirty="0"/>
              <a:t>מורים בשלבי קריירה שונים עשויים לבטא תפיסות שונות ביחס לשילוב משחק דיגיטלי בהוראתם</a:t>
            </a:r>
          </a:p>
          <a:p>
            <a:pPr algn="r" rtl="1"/>
            <a:r>
              <a:rPr lang="he-IL" dirty="0"/>
              <a:t>ישנם כוחות מניעים ומעכבים מורים בשילוב משחק דיגיטלי בהוראתם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849" y="561976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רציונל המחקר</a:t>
            </a:r>
            <a:endParaRPr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467593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14725" y="942698"/>
            <a:ext cx="8936423" cy="5563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he-IL" sz="2800" dirty="0"/>
              <a:t>מערכות חינוך ברחבי העולם בחרו בשנים האחרונות להפעיל תכניות לשילוב משחק דיגיטלי   </a:t>
            </a:r>
          </a:p>
          <a:p>
            <a:pPr marL="495300" lvl="1" indent="0" algn="r" rtl="1">
              <a:buNone/>
            </a:pPr>
            <a:r>
              <a:rPr lang="he-IL" sz="2000" i="1" dirty="0"/>
              <a:t>( </a:t>
            </a:r>
            <a:r>
              <a:rPr lang="en-US" sz="2000" i="1" dirty="0"/>
              <a:t>Ellis, Heppell, Kirriemuir, Krotoski, &amp; McFarlane, 2006; Joyce, Gerhard, &amp; Debry, 2009; Koh, Yeo, Wadhwa, &amp; Lim, 2012</a:t>
            </a:r>
            <a:r>
              <a:rPr lang="he-IL" sz="2000" i="1" dirty="0"/>
              <a:t>). </a:t>
            </a:r>
          </a:p>
          <a:p>
            <a:pPr marL="495300" lvl="1" indent="0" algn="r" rtl="1">
              <a:buNone/>
            </a:pPr>
            <a:endParaRPr lang="he-IL" sz="1400" i="1" dirty="0"/>
          </a:p>
          <a:p>
            <a:pPr algn="r" rtl="1"/>
            <a:r>
              <a:rPr lang="he-IL" sz="2800" dirty="0"/>
              <a:t>בישראל, קיימות יוזמות שונות כגון: קוד מנקי, אליפות הסייבר, עשר אצבעות, סנונית ועוד</a:t>
            </a:r>
          </a:p>
          <a:p>
            <a:pPr marL="38100" indent="0" algn="r" rtl="1">
              <a:buNone/>
            </a:pPr>
            <a:endParaRPr lang="he-IL" sz="1400" dirty="0"/>
          </a:p>
          <a:p>
            <a:pPr algn="r" rtl="1"/>
            <a:r>
              <a:rPr lang="he-IL" sz="2800" dirty="0"/>
              <a:t>המשחק הדיגיטלי </a:t>
            </a:r>
            <a:r>
              <a:rPr lang="en-US" b="1" i="1" dirty="0">
                <a:solidFill>
                  <a:srgbClr val="F20253"/>
                </a:solidFill>
              </a:rPr>
              <a:t>Digital Game-based learning </a:t>
            </a:r>
            <a:r>
              <a:rPr lang="en-US" sz="2800" dirty="0"/>
              <a:t>(DGBL)</a:t>
            </a:r>
            <a:r>
              <a:rPr lang="he-IL" sz="2800" dirty="0"/>
              <a:t> הוא גם משחק המתוכנן לקדם למידה, לרכוש ידע ולפתח כישורים ומיומנויות קוגניטיביות בקרב התלמידים</a:t>
            </a:r>
          </a:p>
          <a:p>
            <a:pPr marL="495300" lvl="1" indent="0" algn="r" rtl="1">
              <a:buNone/>
            </a:pPr>
            <a:r>
              <a:rPr lang="he-IL" sz="2000" i="1" dirty="0"/>
              <a:t>(</a:t>
            </a:r>
            <a:r>
              <a:rPr lang="en-US" sz="2000" i="1" dirty="0"/>
              <a:t>Backlund &amp; Hendrix, 2013; Girard, Ecalle, &amp; Maharg, 2013; Prensky, 2006</a:t>
            </a:r>
            <a:r>
              <a:rPr lang="he-IL" sz="2000" i="1" dirty="0"/>
              <a:t>). </a:t>
            </a:r>
          </a:p>
          <a:p>
            <a:pPr algn="r" rtl="1"/>
            <a:endParaRPr lang="en-US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624" y="-152677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הספרות המחקרית</a:t>
            </a:r>
            <a:endParaRPr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917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0" y="1359339"/>
            <a:ext cx="8936423" cy="5563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he-IL" sz="2800" dirty="0">
                <a:sym typeface="Arial"/>
              </a:rPr>
              <a:t>מחקרים שנערכו בנושא התמקדו בנושא האפקטיביות של הלמידה בשילוב המשחק הדיגיטלי, מאפייני המשחק </a:t>
            </a:r>
            <a:r>
              <a:rPr lang="he-IL" sz="2800" dirty="0"/>
              <a:t>והשפעתו על התלמידים</a:t>
            </a:r>
            <a:endParaRPr lang="en-US" sz="2800" dirty="0"/>
          </a:p>
          <a:p>
            <a:pPr marL="38100" indent="0" algn="r" rtl="1">
              <a:buNone/>
            </a:pPr>
            <a:r>
              <a:rPr lang="he-IL" sz="2800" dirty="0">
                <a:sym typeface="Arial"/>
              </a:rPr>
              <a:t>מנגד,</a:t>
            </a:r>
          </a:p>
          <a:p>
            <a:pPr algn="r" rtl="1"/>
            <a:r>
              <a:rPr lang="he-IL" sz="2800" dirty="0">
                <a:sym typeface="Arial"/>
              </a:rPr>
              <a:t>מספר מצומצם יחסית של מחקרים בחנו תפיסות מורים ביחס לשילוב משחק דיגיטלי בהוראה </a:t>
            </a:r>
            <a:r>
              <a:rPr lang="he-IL" sz="2000" i="1" dirty="0">
                <a:sym typeface="Arial"/>
              </a:rPr>
              <a:t>( </a:t>
            </a:r>
            <a:r>
              <a:rPr lang="en-US" sz="2000" i="1" dirty="0">
                <a:sym typeface="Arial"/>
              </a:rPr>
              <a:t>Bourgonjon, Valcke, Soetaert, de Wever, Schellens, 2010; Wouters, Van Nimwegen, Van Oostendorp, &amp; Van Der Spek, 2013</a:t>
            </a:r>
            <a:r>
              <a:rPr lang="he-IL" sz="2000" i="1" dirty="0">
                <a:sym typeface="Arial"/>
              </a:rPr>
              <a:t>).</a:t>
            </a:r>
            <a:endParaRPr lang="en-US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624" y="-152677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הספרות המחקרית</a:t>
            </a:r>
            <a:endParaRPr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24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14312" y="223838"/>
            <a:ext cx="8715375" cy="1619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he-IL" b="1" dirty="0"/>
              <a:t>הפוטנציאל הטמון בשילוב משחק דיגיטלי לשיפור הלמידה וההוראה בכיתה רב, אך עדין לא מומש במלואו</a:t>
            </a:r>
            <a:endParaRPr lang="en-US" b="1" dirty="0"/>
          </a:p>
          <a:p>
            <a:pPr marL="0" indent="0">
              <a:buNone/>
            </a:pPr>
            <a:r>
              <a:rPr lang="en-US" sz="2000" dirty="0"/>
              <a:t>(De Freitas &amp; Maharg, 2011; Joyce et al., 2009 </a:t>
            </a:r>
            <a:r>
              <a:rPr lang="he-IL" sz="2000" dirty="0"/>
              <a:t>(</a:t>
            </a:r>
            <a:endParaRPr lang="en-US" sz="20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he-IL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he-IL" b="1" dirty="0">
                <a:solidFill>
                  <a:srgbClr val="F20253"/>
                </a:solidFill>
              </a:rPr>
              <a:t>המורה – סוכן שינוי ושחקן מפתח</a:t>
            </a:r>
            <a:r>
              <a:rPr lang="he-IL" b="1" i="0" dirty="0">
                <a:solidFill>
                  <a:srgbClr val="F20253"/>
                </a:solidFill>
              </a:rPr>
              <a:t> </a:t>
            </a:r>
            <a:r>
              <a:rPr lang="he-IL" b="1" dirty="0"/>
              <a:t>בשילוב המשחק הדיגיטלי בהוראה</a:t>
            </a:r>
            <a:endParaRPr lang="en-US" b="1" dirty="0"/>
          </a:p>
          <a:p>
            <a:pPr marL="0" indent="0">
              <a:buNone/>
            </a:pPr>
            <a:r>
              <a:rPr lang="en-US" sz="2000" dirty="0"/>
              <a:t>(Beavis et al. 2014; Ertmer, 2005; Ertmer &amp; Ottenbreit-Leftwich, 2010</a:t>
            </a:r>
            <a:r>
              <a:rPr lang="he-IL" sz="2000" dirty="0"/>
              <a:t>( </a:t>
            </a: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-125" y="6440375"/>
            <a:ext cx="91440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AD7BAEFF-0471-4A36-A5DE-D6BCAF4AD274}"/>
              </a:ext>
            </a:extLst>
          </p:cNvPr>
          <p:cNvSpPr/>
          <p:nvPr/>
        </p:nvSpPr>
        <p:spPr>
          <a:xfrm>
            <a:off x="4067175" y="1981200"/>
            <a:ext cx="990600" cy="404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" name="חץ: סוגר זוויתי 2">
            <a:extLst>
              <a:ext uri="{FF2B5EF4-FFF2-40B4-BE49-F238E27FC236}">
                <a16:creationId xmlns:a16="http://schemas.microsoft.com/office/drawing/2014/main" id="{03662C68-C60F-454D-A135-6E1E2AB8999D}"/>
              </a:ext>
            </a:extLst>
          </p:cNvPr>
          <p:cNvSpPr/>
          <p:nvPr/>
        </p:nvSpPr>
        <p:spPr>
          <a:xfrm rot="5400000">
            <a:off x="4369594" y="2257423"/>
            <a:ext cx="404810" cy="661987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-181498" y="1218923"/>
            <a:ext cx="8936423" cy="5563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indent="0" algn="r" rtl="1">
              <a:lnSpc>
                <a:spcPct val="150000"/>
              </a:lnSpc>
              <a:buNone/>
            </a:pPr>
            <a:r>
              <a:rPr lang="he-IL" sz="2800" dirty="0">
                <a:sym typeface="Arial"/>
              </a:rPr>
              <a:t>ישנן מספר תיאוריות ומודלים המסבירים את ההטמעה של חדשנות בהוראה. חלקם מדגישים את </a:t>
            </a:r>
            <a:r>
              <a:rPr lang="he-IL" b="1" dirty="0">
                <a:solidFill>
                  <a:srgbClr val="F20253"/>
                </a:solidFill>
                <a:sym typeface="Arial"/>
              </a:rPr>
              <a:t>סגנון האימוץ של החדשנות</a:t>
            </a:r>
            <a:r>
              <a:rPr lang="he-IL" sz="2800" dirty="0">
                <a:sym typeface="Arial"/>
              </a:rPr>
              <a:t> מנקודת המבט של הפרט (</a:t>
            </a:r>
            <a:r>
              <a:rPr lang="en-US" sz="2800" dirty="0">
                <a:sym typeface="Arial"/>
              </a:rPr>
              <a:t>Rogers, 2003; (Sherry, </a:t>
            </a:r>
            <a:r>
              <a:rPr lang="en-US" sz="2800" dirty="0" err="1">
                <a:sym typeface="Arial"/>
              </a:rPr>
              <a:t>Billig</a:t>
            </a:r>
            <a:r>
              <a:rPr lang="en-US" sz="2800" dirty="0">
                <a:sym typeface="Arial"/>
              </a:rPr>
              <a:t>, </a:t>
            </a:r>
            <a:r>
              <a:rPr lang="en-US" sz="2800" dirty="0" err="1">
                <a:sym typeface="Arial"/>
              </a:rPr>
              <a:t>Tavalin</a:t>
            </a:r>
            <a:r>
              <a:rPr lang="en-US" sz="2800" dirty="0">
                <a:sym typeface="Arial"/>
              </a:rPr>
              <a:t>, &amp; Gibson, 2000</a:t>
            </a:r>
            <a:r>
              <a:rPr lang="he-IL" sz="2800" dirty="0">
                <a:sym typeface="Arial"/>
              </a:rPr>
              <a:t> אחרים מתבססים על </a:t>
            </a:r>
            <a:r>
              <a:rPr lang="he-IL" b="1" dirty="0">
                <a:solidFill>
                  <a:srgbClr val="F20253"/>
                </a:solidFill>
                <a:sym typeface="Arial"/>
              </a:rPr>
              <a:t>תהליכי קבלת החלטות של הפרט והשפעתן על מידת השילוב של הטכנולוגיה</a:t>
            </a:r>
            <a:r>
              <a:rPr lang="he-IL" sz="2800" dirty="0">
                <a:sym typeface="Arial"/>
              </a:rPr>
              <a:t> בהוראה (</a:t>
            </a:r>
            <a:r>
              <a:rPr lang="en-US" sz="2800" dirty="0">
                <a:sym typeface="Arial"/>
              </a:rPr>
              <a:t>Davis, 1989; Fishbein &amp; </a:t>
            </a:r>
            <a:r>
              <a:rPr lang="en-US" sz="2800" dirty="0" err="1">
                <a:sym typeface="Arial"/>
              </a:rPr>
              <a:t>Ajzen</a:t>
            </a:r>
            <a:r>
              <a:rPr lang="en-US" sz="2800" dirty="0">
                <a:sym typeface="Arial"/>
              </a:rPr>
              <a:t>, 1975</a:t>
            </a:r>
            <a:r>
              <a:rPr lang="he-IL" sz="2800" dirty="0">
                <a:sym typeface="Arial"/>
              </a:rPr>
              <a:t>).</a:t>
            </a:r>
            <a:endParaRPr lang="en-US" sz="2800" dirty="0"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624" y="-152677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סגנון אימוץ ומידת שילוב</a:t>
            </a:r>
            <a:endParaRPr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66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0" y="1413403"/>
            <a:ext cx="8936423" cy="55631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/>
            <a:r>
              <a:rPr lang="he-IL" b="1" dirty="0">
                <a:solidFill>
                  <a:srgbClr val="F20253"/>
                </a:solidFill>
                <a:sym typeface="Arial"/>
              </a:rPr>
              <a:t>תיאורית הפצת החדשנות של </a:t>
            </a:r>
            <a:r>
              <a:rPr lang="he-IL" b="1" dirty="0" err="1">
                <a:solidFill>
                  <a:srgbClr val="F20253"/>
                </a:solidFill>
                <a:sym typeface="Arial"/>
              </a:rPr>
              <a:t>רוג'רס</a:t>
            </a:r>
            <a:r>
              <a:rPr lang="he-IL" b="1" dirty="0">
                <a:solidFill>
                  <a:srgbClr val="F20253"/>
                </a:solidFill>
                <a:sym typeface="Arial"/>
              </a:rPr>
              <a:t> </a:t>
            </a:r>
            <a:r>
              <a:rPr lang="he-IL" sz="2800" dirty="0">
                <a:sym typeface="Arial"/>
              </a:rPr>
              <a:t>(</a:t>
            </a:r>
            <a:r>
              <a:rPr lang="en-US" sz="2800" dirty="0">
                <a:sym typeface="Arial"/>
              </a:rPr>
              <a:t>Rogers, 2003</a:t>
            </a:r>
            <a:r>
              <a:rPr lang="he-IL" sz="2800" dirty="0">
                <a:sym typeface="Arial"/>
              </a:rPr>
              <a:t>) -גורמים המשפיעים על אימוץ או דחייה של טכנולוגיות חדשניות. </a:t>
            </a:r>
          </a:p>
          <a:p>
            <a:pPr algn="r" rtl="1"/>
            <a:r>
              <a:rPr lang="he-IL" dirty="0"/>
              <a:t>חמישה סגנונות של מאמצי חדשנות: חדשניים (</a:t>
            </a:r>
            <a:r>
              <a:rPr lang="en-US" dirty="0"/>
              <a:t>innovators</a:t>
            </a:r>
            <a:r>
              <a:rPr lang="he-IL" dirty="0"/>
              <a:t>), המאמצים מוקדמים </a:t>
            </a:r>
            <a:r>
              <a:rPr lang="en-US" dirty="0"/>
              <a:t>(early adopters)</a:t>
            </a:r>
            <a:r>
              <a:rPr lang="he-IL" dirty="0"/>
              <a:t>, הרוב המקדים (</a:t>
            </a:r>
            <a:r>
              <a:rPr lang="en-US" dirty="0"/>
              <a:t>early majority</a:t>
            </a:r>
            <a:r>
              <a:rPr lang="he-IL" dirty="0"/>
              <a:t>), הרוב המאחר  (</a:t>
            </a:r>
            <a:r>
              <a:rPr lang="en-US" dirty="0"/>
              <a:t>late majority</a:t>
            </a:r>
            <a:r>
              <a:rPr lang="he-IL" dirty="0"/>
              <a:t>) והמאחרים באימוץ </a:t>
            </a:r>
            <a:r>
              <a:rPr lang="en-US" dirty="0"/>
              <a:t>laggards)</a:t>
            </a:r>
            <a:r>
              <a:rPr lang="he-IL" dirty="0"/>
              <a:t>) (</a:t>
            </a:r>
            <a:r>
              <a:rPr lang="en-US" dirty="0" err="1"/>
              <a:t>Yuksel</a:t>
            </a:r>
            <a:r>
              <a:rPr lang="en-US" dirty="0"/>
              <a:t>, 2015</a:t>
            </a:r>
            <a:r>
              <a:rPr lang="he-IL" dirty="0"/>
              <a:t>). </a:t>
            </a:r>
            <a:endParaRPr dirty="0"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480575" y="6364177"/>
            <a:ext cx="548700" cy="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5" name="Google Shape;93;p13">
            <a:extLst>
              <a:ext uri="{FF2B5EF4-FFF2-40B4-BE49-F238E27FC236}">
                <a16:creationId xmlns:a16="http://schemas.microsoft.com/office/drawing/2014/main" id="{7687789B-005B-4E9E-8CE8-7E3ACF8471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624" y="-152677"/>
            <a:ext cx="76281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הפצת חדשנות</a:t>
            </a:r>
            <a:endParaRPr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6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388924" y="401241"/>
            <a:ext cx="8534400" cy="1191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rtl="1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he-I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תפיסות ועמדות מורים ביחס לשילוב משחק דיגיטלי בהוראתם</a:t>
            </a:r>
            <a:endParaRPr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60" name="Google Shape;260;p29"/>
          <p:cNvSpPr txBox="1">
            <a:spLocks noGrp="1"/>
          </p:cNvSpPr>
          <p:nvPr>
            <p:ph type="body" idx="1"/>
          </p:nvPr>
        </p:nvSpPr>
        <p:spPr>
          <a:xfrm>
            <a:off x="0" y="2752724"/>
            <a:ext cx="4185001" cy="29965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 rtl="1">
              <a:buNone/>
            </a:pPr>
            <a:r>
              <a:rPr lang="he-IL" sz="1800" b="1" dirty="0"/>
              <a:t>חסמים מקצועיים ותפיסתיים </a:t>
            </a:r>
          </a:p>
          <a:p>
            <a:pPr marL="0" lvl="0" indent="0" algn="r" rtl="1">
              <a:buNone/>
            </a:pPr>
            <a:r>
              <a:rPr lang="he-IL" sz="1800" dirty="0"/>
              <a:t>מורים חווים קשיים, חסמים מקצועיים ותפיסתיים המקשים עליהם לשלב את המשחק הדיגיטלי בהוראתם בכיתה</a:t>
            </a:r>
            <a:r>
              <a:rPr lang="he-IL" sz="1800" i="1" dirty="0"/>
              <a:t> (</a:t>
            </a:r>
            <a:r>
              <a:rPr lang="en-US" sz="1800" i="1" dirty="0"/>
              <a:t>Baek, 2008; Joyce et al, 2009; Koh et al., 2012</a:t>
            </a:r>
            <a:r>
              <a:rPr lang="he-IL" sz="1800" i="1" dirty="0"/>
              <a:t>). </a:t>
            </a:r>
            <a:endParaRPr lang="en-US" sz="1800" i="1" dirty="0"/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2"/>
          </p:nvPr>
        </p:nvSpPr>
        <p:spPr>
          <a:xfrm>
            <a:off x="4660900" y="2752724"/>
            <a:ext cx="3550885" cy="1784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he-IL" sz="1800" b="1" dirty="0"/>
              <a:t>תפיסות ועמדות מורים</a:t>
            </a:r>
            <a:endParaRPr sz="1800" b="1" dirty="0"/>
          </a:p>
          <a:p>
            <a:pPr marL="139700" indent="0" algn="r">
              <a:buNone/>
            </a:pPr>
            <a:r>
              <a:rPr lang="he-IL" sz="1800" dirty="0"/>
              <a:t>תפיסות ועמדות המורים משפיעות על השימוש בפועל במשחקים דיגיטליים  </a:t>
            </a:r>
            <a:r>
              <a:rPr lang="en-US" sz="1800" i="1" dirty="0"/>
              <a:t>Huizenga, Ten Dam, Voogt, &amp;) .(Admiraal, 2017</a:t>
            </a:r>
            <a:endParaRPr lang="he-IL" sz="1800" i="1" dirty="0"/>
          </a:p>
        </p:txBody>
      </p:sp>
      <p:sp>
        <p:nvSpPr>
          <p:cNvPr id="266" name="Google Shape;266;p29"/>
          <p:cNvSpPr/>
          <p:nvPr/>
        </p:nvSpPr>
        <p:spPr>
          <a:xfrm>
            <a:off x="3368400" y="2123275"/>
            <a:ext cx="692400" cy="692400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67" name="Google Shape;267;p29"/>
          <p:cNvSpPr/>
          <p:nvPr/>
        </p:nvSpPr>
        <p:spPr>
          <a:xfrm>
            <a:off x="7459429" y="2123275"/>
            <a:ext cx="692400" cy="692400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7" name="Google Shape;480;p38">
            <a:extLst>
              <a:ext uri="{FF2B5EF4-FFF2-40B4-BE49-F238E27FC236}">
                <a16:creationId xmlns:a16="http://schemas.microsoft.com/office/drawing/2014/main" id="{0096ABDE-8C6C-498F-85EC-ECE2AC1077D1}"/>
              </a:ext>
            </a:extLst>
          </p:cNvPr>
          <p:cNvSpPr/>
          <p:nvPr/>
        </p:nvSpPr>
        <p:spPr>
          <a:xfrm>
            <a:off x="7645084" y="229883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8" name="Google Shape;522;p38">
            <a:extLst>
              <a:ext uri="{FF2B5EF4-FFF2-40B4-BE49-F238E27FC236}">
                <a16:creationId xmlns:a16="http://schemas.microsoft.com/office/drawing/2014/main" id="{5921CFD1-6AB1-434B-9F39-FE8921C70940}"/>
              </a:ext>
            </a:extLst>
          </p:cNvPr>
          <p:cNvSpPr/>
          <p:nvPr/>
        </p:nvSpPr>
        <p:spPr>
          <a:xfrm>
            <a:off x="3642912" y="2285841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1459</Words>
  <Application>Microsoft Office PowerPoint</Application>
  <PresentationFormat>‫הצגה על המסך (4:3)</PresentationFormat>
  <Paragraphs>174</Paragraphs>
  <Slides>24</Slides>
  <Notes>24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8" baseType="lpstr">
      <vt:lpstr>Arial</vt:lpstr>
      <vt:lpstr>Lato</vt:lpstr>
      <vt:lpstr>Raleway</vt:lpstr>
      <vt:lpstr>Antonio template</vt:lpstr>
      <vt:lpstr>מצגת של PowerPoint‏</vt:lpstr>
      <vt:lpstr>החוקרות</vt:lpstr>
      <vt:lpstr>רציונל המחקר</vt:lpstr>
      <vt:lpstr>הספרות המחקרית</vt:lpstr>
      <vt:lpstr>הספרות המחקרית</vt:lpstr>
      <vt:lpstr>מצגת של PowerPoint‏</vt:lpstr>
      <vt:lpstr>סגנון אימוץ ומידת שילוב</vt:lpstr>
      <vt:lpstr>הפצת חדשנות</vt:lpstr>
      <vt:lpstr>  תפיסות ועמדות מורים ביחס לשילוב משחק דיגיטלי בהוראתם</vt:lpstr>
      <vt:lpstr>מטרת המחקר ושאלות המחקר</vt:lpstr>
      <vt:lpstr>מצגת של PowerPoint‏</vt:lpstr>
      <vt:lpstr>ממצאי המחקר</vt:lpstr>
      <vt:lpstr>מהו סגנון האימוץ של המשחק הדיגיטלי בקרב המורים כחלק מהחדשנות בהוראתם לתפיסתם? </vt:lpstr>
      <vt:lpstr>מצגת של PowerPoint‏</vt:lpstr>
      <vt:lpstr>מצגת של PowerPoint‏</vt:lpstr>
      <vt:lpstr>מהי מידת השילוב של המשחק הדיגיטלי בקרב המורים כחלק מחדשנות בהוראתם לתפיסתם?</vt:lpstr>
      <vt:lpstr>מידת השילוב של המשחק הדיגיטלי</vt:lpstr>
      <vt:lpstr>אפיון טיפוסי מורים</vt:lpstr>
      <vt:lpstr>מצגת של PowerPoint‏</vt:lpstr>
      <vt:lpstr>סיכום ודיון (1/3) </vt:lpstr>
      <vt:lpstr>סיכום ודיון (2/3) </vt:lpstr>
      <vt:lpstr>סיכום ודיון (3/3) </vt:lpstr>
      <vt:lpstr>פיתוח מקצועי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MERAV HAYAK</dc:creator>
  <cp:lastModifiedBy>Windows User</cp:lastModifiedBy>
  <cp:revision>115</cp:revision>
  <dcterms:modified xsi:type="dcterms:W3CDTF">2019-07-07T10:43:21Z</dcterms:modified>
</cp:coreProperties>
</file>