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9"/>
  </p:notesMasterIdLst>
  <p:sldIdLst>
    <p:sldId id="291" r:id="rId2"/>
    <p:sldId id="256" r:id="rId3"/>
    <p:sldId id="257" r:id="rId4"/>
    <p:sldId id="258" r:id="rId5"/>
    <p:sldId id="259" r:id="rId6"/>
    <p:sldId id="261" r:id="rId7"/>
    <p:sldId id="262" r:id="rId8"/>
    <p:sldId id="263" r:id="rId9"/>
    <p:sldId id="292" r:id="rId10"/>
    <p:sldId id="265" r:id="rId11"/>
    <p:sldId id="266" r:id="rId12"/>
    <p:sldId id="267" r:id="rId13"/>
    <p:sldId id="271" r:id="rId14"/>
    <p:sldId id="268" r:id="rId15"/>
    <p:sldId id="269" r:id="rId16"/>
    <p:sldId id="290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93" r:id="rId26"/>
    <p:sldId id="294" r:id="rId27"/>
    <p:sldId id="281" r:id="rId28"/>
    <p:sldId id="279" r:id="rId29"/>
    <p:sldId id="280" r:id="rId30"/>
    <p:sldId id="282" r:id="rId31"/>
    <p:sldId id="283" r:id="rId32"/>
    <p:sldId id="285" r:id="rId33"/>
    <p:sldId id="286" r:id="rId34"/>
    <p:sldId id="287" r:id="rId35"/>
    <p:sldId id="288" r:id="rId36"/>
    <p:sldId id="295" r:id="rId37"/>
    <p:sldId id="289" r:id="rId38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2" d="100"/>
          <a:sy n="62" d="100"/>
        </p:scale>
        <p:origin x="-151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2A7E0-6A9B-4C97-AC3A-2273CD41CC8C}" type="datetimeFigureOut">
              <a:rPr lang="en-US" smtClean="0"/>
              <a:pPr/>
              <a:t>7/1/2018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CA762-221C-4759-9D07-EC6583E25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0313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CA762-221C-4759-9D07-EC6583E2551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6579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AC8F-3304-47F1-9B65-FAC886F60FDB}" type="datetimeFigureOut">
              <a:rPr lang="he-IL" smtClean="0"/>
              <a:pPr/>
              <a:t>י"ח/תמוז/תשע"ח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3F33-A04F-4302-BB35-C2AC4632465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AC8F-3304-47F1-9B65-FAC886F60FDB}" type="datetimeFigureOut">
              <a:rPr lang="he-IL" smtClean="0"/>
              <a:pPr/>
              <a:t>י"ח/תמוז/תשע"ח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3F33-A04F-4302-BB35-C2AC4632465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AC8F-3304-47F1-9B65-FAC886F60FDB}" type="datetimeFigureOut">
              <a:rPr lang="he-IL" smtClean="0"/>
              <a:pPr/>
              <a:t>י"ח/תמוז/תשע"ח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3F33-A04F-4302-BB35-C2AC4632465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AC8F-3304-47F1-9B65-FAC886F60FDB}" type="datetimeFigureOut">
              <a:rPr lang="he-IL" smtClean="0"/>
              <a:pPr/>
              <a:t>י"ח/תמוז/תשע"ח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3F33-A04F-4302-BB35-C2AC4632465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AC8F-3304-47F1-9B65-FAC886F60FDB}" type="datetimeFigureOut">
              <a:rPr lang="he-IL" smtClean="0"/>
              <a:pPr/>
              <a:t>י"ח/תמוז/תשע"ח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3F33-A04F-4302-BB35-C2AC4632465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AC8F-3304-47F1-9B65-FAC886F60FDB}" type="datetimeFigureOut">
              <a:rPr lang="he-IL" smtClean="0"/>
              <a:pPr/>
              <a:t>י"ח/תמוז/תשע"ח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3F33-A04F-4302-BB35-C2AC4632465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AC8F-3304-47F1-9B65-FAC886F60FDB}" type="datetimeFigureOut">
              <a:rPr lang="he-IL" smtClean="0"/>
              <a:pPr/>
              <a:t>י"ח/תמוז/תשע"ח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3F33-A04F-4302-BB35-C2AC4632465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AC8F-3304-47F1-9B65-FAC886F60FDB}" type="datetimeFigureOut">
              <a:rPr lang="he-IL" smtClean="0"/>
              <a:pPr/>
              <a:t>י"ח/תמוז/תשע"ח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3F33-A04F-4302-BB35-C2AC4632465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AC8F-3304-47F1-9B65-FAC886F60FDB}" type="datetimeFigureOut">
              <a:rPr lang="he-IL" smtClean="0"/>
              <a:pPr/>
              <a:t>י"ח/תמוז/תשע"ח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3F33-A04F-4302-BB35-C2AC4632465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AC8F-3304-47F1-9B65-FAC886F60FDB}" type="datetimeFigureOut">
              <a:rPr lang="he-IL" smtClean="0"/>
              <a:pPr/>
              <a:t>י"ח/תמוז/תשע"ח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3F33-A04F-4302-BB35-C2AC4632465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AC8F-3304-47F1-9B65-FAC886F60FDB}" type="datetimeFigureOut">
              <a:rPr lang="he-IL" smtClean="0"/>
              <a:pPr/>
              <a:t>י"ח/תמוז/תשע"ח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3F33-A04F-4302-BB35-C2AC4632465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AC8F-3304-47F1-9B65-FAC886F60FDB}" type="datetimeFigureOut">
              <a:rPr lang="he-IL" smtClean="0"/>
              <a:pPr/>
              <a:t>י"ח/תמוז/תשע"ח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63F33-A04F-4302-BB35-C2AC4632465D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395536" y="692696"/>
            <a:ext cx="8352928" cy="56166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algn="ctr">
              <a:buNone/>
            </a:pPr>
            <a:r>
              <a:rPr lang="he-IL" b="1" dirty="0">
                <a:solidFill>
                  <a:schemeClr val="tx2">
                    <a:lumMod val="75000"/>
                  </a:schemeClr>
                </a:solidFill>
              </a:rPr>
              <a:t>הטמעת פיסול דיגיטלי והדפסות תלת מימד בעזרת בוטים ובינה מלאכותית בתוכנית הלימודים בבתי ספר לאמנות בארץ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endParaRPr lang="he-IL" dirty="0" smtClean="0"/>
          </a:p>
          <a:p>
            <a:endParaRPr lang="he-IL" dirty="0"/>
          </a:p>
          <a:p>
            <a:pPr algn="ctr">
              <a:buNone/>
            </a:pPr>
            <a:r>
              <a:rPr lang="he-IL" sz="2400" b="1" dirty="0" smtClean="0">
                <a:solidFill>
                  <a:schemeClr val="accent1">
                    <a:lumMod val="75000"/>
                  </a:schemeClr>
                </a:solidFill>
              </a:rPr>
              <a:t>	ד"ר </a:t>
            </a:r>
            <a:r>
              <a:rPr lang="he-IL" sz="2400" b="1" dirty="0">
                <a:solidFill>
                  <a:schemeClr val="accent1">
                    <a:lumMod val="75000"/>
                  </a:schemeClr>
                </a:solidFill>
              </a:rPr>
              <a:t>ערן ארליך,</a:t>
            </a:r>
            <a:r>
              <a:rPr lang="he-IL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e-IL" sz="2400" b="1" dirty="0" smtClean="0">
                <a:solidFill>
                  <a:schemeClr val="accent1">
                    <a:lumMod val="75000"/>
                  </a:schemeClr>
                </a:solidFill>
              </a:rPr>
              <a:t>מר סשה סרבר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he-IL" sz="2400" dirty="0" smtClean="0">
                <a:solidFill>
                  <a:schemeClr val="accent1">
                    <a:lumMod val="75000"/>
                  </a:schemeClr>
                </a:solidFill>
              </a:rPr>
              <a:t>האקדמיה </a:t>
            </a:r>
            <a:r>
              <a:rPr lang="he-IL" sz="2400" dirty="0">
                <a:solidFill>
                  <a:schemeClr val="accent1">
                    <a:lumMod val="75000"/>
                  </a:schemeClr>
                </a:solidFill>
              </a:rPr>
              <a:t>לאמנות ועיצוב, בצלאל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rav\Pictures\הרצאה מצגת מיטל\3d print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32656"/>
            <a:ext cx="3888432" cy="3888432"/>
          </a:xfrm>
          <a:prstGeom prst="rect">
            <a:avLst/>
          </a:prstGeom>
          <a:noFill/>
        </p:spPr>
      </p:pic>
      <p:pic>
        <p:nvPicPr>
          <p:cNvPr id="9219" name="Picture 3" descr="C:\Users\Merav\Pictures\הרצאה מצגת מיטל\Polymakr-3D-Printing-parts-polished-copy-1600x8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034562" cy="204733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5536" y="1052736"/>
            <a:ext cx="403244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 err="1" smtClean="0"/>
              <a:t>PLA</a:t>
            </a:r>
            <a:r>
              <a:rPr lang="en-US" sz="2800" b="1" dirty="0" smtClean="0"/>
              <a:t> (Plastic) 3d Printer</a:t>
            </a:r>
          </a:p>
          <a:p>
            <a:pPr algn="ctr"/>
            <a:r>
              <a:rPr lang="he-IL" sz="2800" b="1" dirty="0" smtClean="0"/>
              <a:t>מדפסת תלת ממד ביתית (</a:t>
            </a:r>
            <a:r>
              <a:rPr lang="en-US" sz="2800" b="1" dirty="0" err="1" smtClean="0"/>
              <a:t>PLA</a:t>
            </a:r>
            <a:r>
              <a:rPr lang="he-IL" sz="2800" b="1" dirty="0" smtClean="0"/>
              <a:t>)</a:t>
            </a:r>
            <a:endParaRPr lang="he-IL" sz="2800" b="1" dirty="0"/>
          </a:p>
        </p:txBody>
      </p:sp>
      <p:pic>
        <p:nvPicPr>
          <p:cNvPr id="10242" name="Picture 2" descr="C:\Users\Merav\Pictures\הרצאה מצגת מיטל\Polysher-Websi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049349"/>
            <a:ext cx="4212976" cy="2808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rav\Pictures\הרצאה מצגת מיטל\ProJet_660Pro_Angle_940px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2948" y="-675456"/>
            <a:ext cx="4921052" cy="49210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764704"/>
            <a:ext cx="403244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 err="1" smtClean="0"/>
              <a:t>CJP</a:t>
            </a:r>
            <a:r>
              <a:rPr lang="en-US" sz="2800" b="1" dirty="0" smtClean="0"/>
              <a:t> (Color Jet Printing)</a:t>
            </a:r>
            <a:br>
              <a:rPr lang="en-US" sz="2800" b="1" dirty="0" smtClean="0"/>
            </a:br>
            <a:r>
              <a:rPr lang="he-IL" sz="2800" b="1" dirty="0" smtClean="0"/>
              <a:t>מדפסת תעשייתית להדפסה באמצעות גבס</a:t>
            </a:r>
            <a:endParaRPr lang="he-IL" sz="2800" b="1" dirty="0"/>
          </a:p>
        </p:txBody>
      </p:sp>
      <p:pic>
        <p:nvPicPr>
          <p:cNvPr id="11267" name="Picture 3" descr="C:\Users\Merav\Pictures\הרצאה מצגת מיטל\maxresdefault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1964" y="3933056"/>
            <a:ext cx="4681332" cy="2633249"/>
          </a:xfrm>
          <a:prstGeom prst="rect">
            <a:avLst/>
          </a:prstGeom>
          <a:noFill/>
        </p:spPr>
      </p:pic>
      <p:pic>
        <p:nvPicPr>
          <p:cNvPr id="11268" name="Picture 4" descr="C:\Users\Merav\Pictures\הרצאה מצגת מיטל\figures5_razd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3933056"/>
            <a:ext cx="3888433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692696"/>
            <a:ext cx="403244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 smtClean="0"/>
              <a:t>מדפסת תלת ממד לקרמיקה</a:t>
            </a:r>
            <a:endParaRPr lang="he-IL" sz="2800" b="1" dirty="0"/>
          </a:p>
        </p:txBody>
      </p:sp>
      <p:pic>
        <p:nvPicPr>
          <p:cNvPr id="12294" name="Picture 6" descr="C:\Users\Merav\Pictures\הרצאה מצגת מיטל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348880"/>
            <a:ext cx="2619375" cy="1743075"/>
          </a:xfrm>
          <a:prstGeom prst="rect">
            <a:avLst/>
          </a:prstGeom>
          <a:noFill/>
        </p:spPr>
      </p:pic>
      <p:pic>
        <p:nvPicPr>
          <p:cNvPr id="12295" name="Picture 7" descr="C:\Users\Merav\Pictures\הרצאה מצגת מיטל\Delta_RapM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60648"/>
            <a:ext cx="4392488" cy="2928325"/>
          </a:xfrm>
          <a:prstGeom prst="rect">
            <a:avLst/>
          </a:prstGeom>
          <a:noFill/>
        </p:spPr>
      </p:pic>
      <p:pic>
        <p:nvPicPr>
          <p:cNvPr id="12296" name="Picture 8" descr="C:\Users\Merav\Pictures\הרצאה מצגת מיטל\salone-del-mobile-3d-print-ceramic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429000"/>
            <a:ext cx="4546254" cy="3030836"/>
          </a:xfrm>
          <a:prstGeom prst="rect">
            <a:avLst/>
          </a:prstGeom>
          <a:noFill/>
        </p:spPr>
      </p:pic>
      <p:pic>
        <p:nvPicPr>
          <p:cNvPr id="12297" name="Picture 9" descr="C:\Users\Merav\Pictures\הרצאה מצגת מיטל\images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509120"/>
            <a:ext cx="2563109" cy="1919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620688"/>
            <a:ext cx="4032448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 smtClean="0"/>
              <a:t>חיתוך ועיבוד אבן באמצעות מכונות </a:t>
            </a:r>
            <a:r>
              <a:rPr lang="en-US" sz="2800" b="1" dirty="0" err="1" smtClean="0"/>
              <a:t>CNC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(Computer Numerical </a:t>
            </a:r>
            <a:r>
              <a:rPr lang="he-IL" sz="2800" b="1" dirty="0"/>
              <a:t>(</a:t>
            </a:r>
            <a:r>
              <a:rPr lang="en-US" sz="2800" b="1" dirty="0"/>
              <a:t>Control</a:t>
            </a:r>
            <a:endParaRPr lang="he-IL" sz="2800" b="1" dirty="0"/>
          </a:p>
        </p:txBody>
      </p:sp>
      <p:pic>
        <p:nvPicPr>
          <p:cNvPr id="15362" name="Picture 2" descr="C:\Users\Merav\Pictures\הרצאה מצגת מיטל\maxresdefault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996952"/>
            <a:ext cx="6240693" cy="3510391"/>
          </a:xfrm>
          <a:prstGeom prst="rect">
            <a:avLst/>
          </a:prstGeom>
          <a:noFill/>
        </p:spPr>
      </p:pic>
      <p:pic>
        <p:nvPicPr>
          <p:cNvPr id="15363" name="Picture 3" descr="C:\Users\Merav\Pictures\הרצאה מצגת מיטל\cnc-machine-stone-carving-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04664"/>
            <a:ext cx="3289300" cy="246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784" y="476672"/>
            <a:ext cx="403244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 smtClean="0"/>
              <a:t>סורקים</a:t>
            </a:r>
            <a:endParaRPr lang="he-IL" sz="2800" b="1" dirty="0"/>
          </a:p>
        </p:txBody>
      </p:sp>
      <p:pic>
        <p:nvPicPr>
          <p:cNvPr id="13314" name="Picture 2" descr="C:\Users\Merav\Pictures\הרצאה מצגת מיטל\scanne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851603"/>
            <a:ext cx="6768752" cy="6006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erav\Pictures\הרצאה מצגת מיטל\Low-cost-3D-scann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3788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Merav\Pictures\הרצאה מצגת מיטל\Webp.net-resizeimage-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476672"/>
            <a:ext cx="8655385" cy="5184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erav\Pictures\הרצאה מצגת מיטל\Autoc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5248582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erav\Pictures\הרצאה מצגת מיטל\Autoc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5248582" cy="2952328"/>
          </a:xfrm>
          <a:prstGeom prst="rect">
            <a:avLst/>
          </a:prstGeom>
          <a:noFill/>
        </p:spPr>
      </p:pic>
      <p:pic>
        <p:nvPicPr>
          <p:cNvPr id="17410" name="Picture 2" descr="C:\Users\Merav\Pictures\הרצאה מצגת מיטל\rhino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7" y="1281118"/>
            <a:ext cx="5976664" cy="33618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erav\Pictures\הרצאה מצגת מיטל\Autoc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5248582" cy="2952328"/>
          </a:xfrm>
          <a:prstGeom prst="rect">
            <a:avLst/>
          </a:prstGeom>
          <a:noFill/>
        </p:spPr>
      </p:pic>
      <p:pic>
        <p:nvPicPr>
          <p:cNvPr id="17410" name="Picture 2" descr="C:\Users\Merav\Pictures\הרצאה מצגת מיטל\rhino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7" y="1281118"/>
            <a:ext cx="5976664" cy="3361873"/>
          </a:xfrm>
          <a:prstGeom prst="rect">
            <a:avLst/>
          </a:prstGeom>
          <a:noFill/>
        </p:spPr>
      </p:pic>
      <p:pic>
        <p:nvPicPr>
          <p:cNvPr id="18434" name="Picture 2" descr="C:\Users\Merav\Pictures\הרצאה מצגת מיטל\Soli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068960"/>
            <a:ext cx="6264696" cy="3523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6" name="Picture 2" descr="C:\Users\Merav\Pictures\הרצאה מצגת מיטל\חדש\camera obscura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38011"/>
            <a:ext cx="10729192" cy="68960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erav\Pictures\הרצאה מצגת מיטל\cl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erav\Pictures\הרצאה מצגת מיטל\for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6655514" cy="33569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erav\Pictures\הרצאה מצגת מיטל\for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6655514" cy="3356991"/>
          </a:xfrm>
          <a:prstGeom prst="rect">
            <a:avLst/>
          </a:prstGeom>
          <a:noFill/>
        </p:spPr>
      </p:pic>
      <p:pic>
        <p:nvPicPr>
          <p:cNvPr id="21506" name="Picture 2" descr="C:\Users\Merav\Pictures\הרצאה מצגת מיטל\ibex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268760"/>
            <a:ext cx="7416824" cy="3844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erav\Pictures\הרצאה מצגת מיטל\for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6655514" cy="3356991"/>
          </a:xfrm>
          <a:prstGeom prst="rect">
            <a:avLst/>
          </a:prstGeom>
          <a:noFill/>
        </p:spPr>
      </p:pic>
      <p:pic>
        <p:nvPicPr>
          <p:cNvPr id="21506" name="Picture 2" descr="C:\Users\Merav\Pictures\הרצאה מצגת מיטל\ibex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268760"/>
            <a:ext cx="7416824" cy="3844152"/>
          </a:xfrm>
          <a:prstGeom prst="rect">
            <a:avLst/>
          </a:prstGeom>
          <a:noFill/>
        </p:spPr>
      </p:pic>
      <p:pic>
        <p:nvPicPr>
          <p:cNvPr id="22530" name="Picture 2" descr="C:\Users\Merav\Pictures\הרצאה מצגת מיטל\ibex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2636912"/>
            <a:ext cx="7230264" cy="3646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Merav\Pictures\הרצאה מצגת מיטל\ibe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5904656" cy="3060393"/>
          </a:xfrm>
          <a:prstGeom prst="rect">
            <a:avLst/>
          </a:prstGeom>
          <a:noFill/>
        </p:spPr>
      </p:pic>
      <p:pic>
        <p:nvPicPr>
          <p:cNvPr id="23555" name="Picture 3" descr="C:\Users\Merav\Pictures\הרצאה מצגת מיטל\IMG-20180621-WA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406498"/>
            <a:ext cx="5472608" cy="3078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4000" b="1" u="sng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על המחקר</a:t>
            </a:r>
            <a:endParaRPr lang="en-US" sz="4000" b="1" u="sng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e-IL" dirty="0"/>
              <a:t>מחקר </a:t>
            </a:r>
            <a:r>
              <a:rPr lang="he-IL" dirty="0" smtClean="0"/>
              <a:t>יישומי שיערך </a:t>
            </a:r>
            <a:r>
              <a:rPr lang="he-IL" dirty="0" smtClean="0"/>
              <a:t>במחלקה לעיצוב </a:t>
            </a:r>
            <a:r>
              <a:rPr lang="he-IL" dirty="0" err="1" smtClean="0"/>
              <a:t>קרמי</a:t>
            </a:r>
            <a:r>
              <a:rPr lang="he-IL" dirty="0" smtClean="0"/>
              <a:t> וזכוכית, בצלאל</a:t>
            </a:r>
            <a:r>
              <a:rPr lang="he-IL" dirty="0" smtClean="0"/>
              <a:t>.</a:t>
            </a:r>
            <a:endParaRPr lang="he-IL" dirty="0" smtClean="0"/>
          </a:p>
          <a:p>
            <a:r>
              <a:rPr lang="he-IL" dirty="0" smtClean="0"/>
              <a:t>מחקר</a:t>
            </a:r>
            <a:r>
              <a:rPr lang="he-IL" dirty="0" smtClean="0"/>
              <a:t> טכנו-פדגוגי העוסק ב</a:t>
            </a:r>
            <a:r>
              <a:rPr lang="he-IL" dirty="0" smtClean="0"/>
              <a:t>הטמעה </a:t>
            </a:r>
            <a:r>
              <a:rPr lang="he-IL" dirty="0" smtClean="0"/>
              <a:t>של טכנולוגיה חדשה מבוססת בינה מלאכותית לשם פיתוח מערך הוראה המנגיש </a:t>
            </a:r>
            <a:r>
              <a:rPr lang="he-IL" dirty="0" smtClean="0"/>
              <a:t>את </a:t>
            </a:r>
            <a:r>
              <a:rPr lang="he-IL" dirty="0" smtClean="0"/>
              <a:t>העיצוב התלת מימדי ככלי עבודה זמין, נגיש ואפקטיבי. </a:t>
            </a:r>
            <a:r>
              <a:rPr lang="he-IL" dirty="0" smtClean="0"/>
              <a:t> </a:t>
            </a:r>
          </a:p>
          <a:p>
            <a:r>
              <a:rPr lang="he-IL" dirty="0" smtClean="0"/>
              <a:t>המחקר מבוסס </a:t>
            </a:r>
            <a:r>
              <a:rPr lang="he-IL" dirty="0" smtClean="0"/>
              <a:t>על עבודה מעשית במחלקה.</a:t>
            </a:r>
          </a:p>
          <a:p>
            <a:endParaRPr lang="he-IL" dirty="0" smtClean="0"/>
          </a:p>
          <a:p>
            <a:endParaRPr lang="he-I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7514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4000" b="1" u="sng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מטרות המחקר</a:t>
            </a:r>
            <a:endParaRPr lang="en-US" sz="4000" b="1" u="sng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בחינה של בינה מלאכותית ככלי חדש בלימודי הפיסול המקל על תהליך היצירה. </a:t>
            </a:r>
          </a:p>
          <a:p>
            <a:r>
              <a:rPr lang="he-IL" dirty="0" smtClean="0"/>
              <a:t>פיתוח </a:t>
            </a:r>
            <a:r>
              <a:rPr lang="he-IL" dirty="0" smtClean="0"/>
              <a:t>מערך הוראה </a:t>
            </a:r>
            <a:r>
              <a:rPr lang="he-IL" dirty="0" smtClean="0"/>
              <a:t>מבוסס </a:t>
            </a:r>
            <a:r>
              <a:rPr lang="en-US" dirty="0" smtClean="0"/>
              <a:t>AI</a:t>
            </a:r>
            <a:r>
              <a:rPr lang="he-IL" dirty="0" smtClean="0"/>
              <a:t>.</a:t>
            </a:r>
            <a:endParaRPr lang="he-IL" dirty="0" smtClean="0"/>
          </a:p>
          <a:p>
            <a:r>
              <a:rPr lang="he-IL" dirty="0" smtClean="0"/>
              <a:t>הנגשת שימוש בטכנולוגיית תלת ממד במחלקות לעיצוב ואמנות.</a:t>
            </a:r>
            <a:endParaRPr lang="he-IL" dirty="0" smtClean="0"/>
          </a:p>
          <a:p>
            <a:r>
              <a:rPr lang="he-IL" dirty="0" smtClean="0"/>
              <a:t>יצירת בסיס לשינויים פדגוגיים בעתיד.</a:t>
            </a:r>
          </a:p>
          <a:p>
            <a:endParaRPr lang="he-IL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0270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Merav\Pictures\הרצאה מצגת מיטל\bots101abou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980728"/>
            <a:ext cx="9144001" cy="4222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Merav\Pictures\הרצאה מצגת מיטל\bots101some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0567" y="188640"/>
            <a:ext cx="7064037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C:\Users\Merav\Pictures\הרצאה מצגת מיטל\bots101in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76672"/>
            <a:ext cx="6540500" cy="2730500"/>
          </a:xfrm>
          <a:prstGeom prst="rect">
            <a:avLst/>
          </a:prstGeom>
          <a:noFill/>
        </p:spPr>
      </p:pic>
      <p:pic>
        <p:nvPicPr>
          <p:cNvPr id="25607" name="Picture 7" descr="C:\Users\Merav\Pictures\הרצאה מצגת מיטל\bots101pro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73016"/>
            <a:ext cx="8124825" cy="2162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0" name="Picture 2" descr="C:\Users\Merav\Pictures\הרצאה מצגת מיטל\חדש\14595689699_bc42cc08d6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0863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Merav\Pictures\הרצאה מצגת מיטל\re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820477"/>
            <a:ext cx="2664296" cy="2749491"/>
          </a:xfrm>
          <a:prstGeom prst="rect">
            <a:avLst/>
          </a:prstGeom>
          <a:noFill/>
        </p:spPr>
      </p:pic>
      <p:pic>
        <p:nvPicPr>
          <p:cNvPr id="27652" name="Picture 4" descr="C:\Users\Merav\Pictures\הרצאה מצגת מיטל\re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711255"/>
            <a:ext cx="2736304" cy="2846070"/>
          </a:xfrm>
          <a:prstGeom prst="rect">
            <a:avLst/>
          </a:prstGeom>
          <a:noFill/>
        </p:spPr>
      </p:pic>
      <p:pic>
        <p:nvPicPr>
          <p:cNvPr id="27653" name="Picture 5" descr="C:\Users\Merav\Pictures\הרצאה מצגת מיטל\res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861048"/>
            <a:ext cx="2574892" cy="2736304"/>
          </a:xfrm>
          <a:prstGeom prst="rect">
            <a:avLst/>
          </a:prstGeom>
          <a:noFill/>
        </p:spPr>
      </p:pic>
      <p:pic>
        <p:nvPicPr>
          <p:cNvPr id="27654" name="Picture 6" descr="C:\Users\Merav\Pictures\הרצאה מצגת מיטל\res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76672"/>
            <a:ext cx="2512484" cy="2664296"/>
          </a:xfrm>
          <a:prstGeom prst="rect">
            <a:avLst/>
          </a:prstGeom>
          <a:noFill/>
        </p:spPr>
      </p:pic>
      <p:pic>
        <p:nvPicPr>
          <p:cNvPr id="27655" name="Picture 7" descr="C:\Users\Merav\Pictures\הרצאה מצגת מיטל\res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76672"/>
            <a:ext cx="2664296" cy="2757781"/>
          </a:xfrm>
          <a:prstGeom prst="rect">
            <a:avLst/>
          </a:prstGeom>
          <a:noFill/>
        </p:spPr>
      </p:pic>
      <p:pic>
        <p:nvPicPr>
          <p:cNvPr id="27656" name="Picture 8" descr="C:\Users\Merav\Pictures\הרצאה מצגת מיטל\11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04664"/>
            <a:ext cx="2545220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erav\Pictures\הרצאה מצגת מיטל\5bce8c738c18ba3170f1462bee3cfd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3384376" cy="3384376"/>
          </a:xfrm>
          <a:prstGeom prst="rect">
            <a:avLst/>
          </a:prstGeom>
          <a:noFill/>
        </p:spPr>
      </p:pic>
      <p:pic>
        <p:nvPicPr>
          <p:cNvPr id="28675" name="Picture 3" descr="C:\Users\Merav\Pictures\הרצאה מצגת מיטל\79e8ee4ab260ade82065db71de84d78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-1"/>
            <a:ext cx="3816424" cy="3379798"/>
          </a:xfrm>
          <a:prstGeom prst="rect">
            <a:avLst/>
          </a:prstGeom>
          <a:noFill/>
        </p:spPr>
      </p:pic>
      <p:pic>
        <p:nvPicPr>
          <p:cNvPr id="28676" name="Picture 4" descr="C:\Users\Merav\Pictures\הרצאה מצגת מיטל\a3a091e9e371e66314a45a0abc7022f4--d-print-cad-ca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1" y="-1"/>
            <a:ext cx="2411760" cy="3375153"/>
          </a:xfrm>
          <a:prstGeom prst="rect">
            <a:avLst/>
          </a:prstGeom>
          <a:noFill/>
        </p:spPr>
      </p:pic>
      <p:pic>
        <p:nvPicPr>
          <p:cNvPr id="28677" name="Picture 5" descr="C:\Users\Merav\Pictures\הרצאה מצגת מיטל\il_570xN.1332326268_7l4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56992"/>
            <a:ext cx="3501008" cy="3501008"/>
          </a:xfrm>
          <a:prstGeom prst="rect">
            <a:avLst/>
          </a:prstGeom>
          <a:noFill/>
        </p:spPr>
      </p:pic>
      <p:pic>
        <p:nvPicPr>
          <p:cNvPr id="28682" name="Picture 10" descr="C:\Users\Merav\Pictures\הרצאה מצגת מיטל\Cellular-Coffee-Table-with-a-3D-printed-base-900x4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3102" y="3356993"/>
            <a:ext cx="5650898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e-IL" b="1" u="sng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שלב ראשון: הכשרת הצוות ותכנון מערך הלמידה</a:t>
            </a:r>
            <a:r>
              <a:rPr lang="en-US" dirty="0"/>
              <a:t/>
            </a:r>
            <a:br>
              <a:rPr lang="en-US" dirty="0"/>
            </a:b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he-IL" dirty="0" smtClean="0"/>
              <a:t>הכשרת ראש הסדנה בחברת </a:t>
            </a:r>
            <a:r>
              <a:rPr lang="en-US" dirty="0" smtClean="0"/>
              <a:t>Bots 101</a:t>
            </a:r>
            <a:r>
              <a:rPr lang="he-IL" dirty="0" smtClean="0"/>
              <a:t>.</a:t>
            </a:r>
          </a:p>
          <a:p>
            <a:r>
              <a:rPr lang="he-IL" dirty="0" smtClean="0"/>
              <a:t>הכשרת צוות עוזרי ההוראה ועוזרי המחקר.</a:t>
            </a:r>
          </a:p>
          <a:p>
            <a:r>
              <a:rPr lang="he-IL" dirty="0" smtClean="0"/>
              <a:t>פיתוח מתווה הקורס.</a:t>
            </a:r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11560" y="14127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e-IL" b="1" u="sng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שלב שני: </a:t>
            </a:r>
            <a:r>
              <a:rPr lang="he-IL" b="1" u="sng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מעקב </a:t>
            </a:r>
            <a:r>
              <a:rPr lang="he-IL" b="1" u="sng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ושימוש באופני למידה שונים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he-IL" dirty="0" smtClean="0"/>
              <a:t>חלוקת הסטודנטים לשתי קבוצות.</a:t>
            </a:r>
          </a:p>
          <a:p>
            <a:pPr>
              <a:buNone/>
            </a:pPr>
            <a:r>
              <a:rPr lang="he-IL" dirty="0"/>
              <a:t>	</a:t>
            </a:r>
            <a:r>
              <a:rPr lang="he-IL" sz="2400" dirty="0" smtClean="0">
                <a:solidFill>
                  <a:srgbClr val="FF0000"/>
                </a:solidFill>
              </a:rPr>
              <a:t>קבוצה א':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he-IL" sz="2400" dirty="0" smtClean="0">
                <a:solidFill>
                  <a:srgbClr val="FF0000"/>
                </a:solidFill>
              </a:rPr>
              <a:t>שימוש בתוכנות גרפיות.</a:t>
            </a: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he-IL" sz="2400" dirty="0" smtClean="0">
                <a:solidFill>
                  <a:srgbClr val="FF0000"/>
                </a:solidFill>
              </a:rPr>
              <a:t>קבוצה ב': שימוש בבינה מלאכותית.</a:t>
            </a:r>
          </a:p>
          <a:p>
            <a:r>
              <a:rPr lang="he-IL" dirty="0" smtClean="0"/>
              <a:t>מעקב אחר התקדמות הסטודנטים.</a:t>
            </a:r>
          </a:p>
          <a:p>
            <a:r>
              <a:rPr lang="he-IL" dirty="0" smtClean="0"/>
              <a:t>פיתוח מערך הוראה מקוון בהתאם </a:t>
            </a:r>
            <a:r>
              <a:rPr lang="he-IL" dirty="0"/>
              <a:t>ל</a:t>
            </a:r>
            <a:r>
              <a:rPr lang="he-IL" dirty="0" smtClean="0"/>
              <a:t>תוצאות.</a:t>
            </a:r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11560" y="14127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e-IL" b="1" u="sng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שלב </a:t>
            </a:r>
            <a:r>
              <a:rPr lang="he-IL" b="1" u="sng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שלישי:</a:t>
            </a: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 </a:t>
            </a:r>
            <a:r>
              <a:rPr lang="he-IL" b="1" u="sng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מעבר לעבודה עצמאית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39552" y="1988840"/>
            <a:ext cx="8229600" cy="3777283"/>
          </a:xfrm>
        </p:spPr>
        <p:txBody>
          <a:bodyPr/>
          <a:lstStyle/>
          <a:p>
            <a:r>
              <a:rPr lang="he-IL" dirty="0" smtClean="0"/>
              <a:t>שימוש בכלים שנלמדו למידול תוצרים בדרגת קושי עולה.</a:t>
            </a:r>
            <a:endParaRPr lang="he-IL" sz="2400" dirty="0" smtClean="0">
              <a:solidFill>
                <a:srgbClr val="FF0000"/>
              </a:solidFill>
            </a:endParaRPr>
          </a:p>
          <a:p>
            <a:r>
              <a:rPr lang="he-IL" dirty="0" smtClean="0"/>
              <a:t>דגש על חשיבה יצירתית.</a:t>
            </a:r>
          </a:p>
          <a:p>
            <a:r>
              <a:rPr lang="he-IL" dirty="0" smtClean="0"/>
              <a:t>המשך למידה עצמאית.</a:t>
            </a:r>
          </a:p>
          <a:p>
            <a:pPr>
              <a:buNone/>
            </a:pPr>
            <a:endParaRPr lang="he-I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11560" y="14127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e-IL" b="1" u="sng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שלב </a:t>
            </a:r>
            <a:r>
              <a:rPr lang="he-IL" b="1" u="sng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רביעי:</a:t>
            </a: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 </a:t>
            </a:r>
            <a:r>
              <a:rPr lang="he-IL" b="1" u="sng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מעבר מדיגיטלי לממשי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39552" y="1988840"/>
            <a:ext cx="8229600" cy="3777283"/>
          </a:xfrm>
        </p:spPr>
        <p:txBody>
          <a:bodyPr>
            <a:normAutofit/>
          </a:bodyPr>
          <a:lstStyle/>
          <a:p>
            <a:r>
              <a:rPr lang="he-IL" dirty="0" smtClean="0"/>
              <a:t>הפקת התוצרים באמצעות שימוש במדפסת תלת ממד </a:t>
            </a:r>
            <a:r>
              <a:rPr lang="he-IL" dirty="0" err="1" smtClean="0"/>
              <a:t>קרמית</a:t>
            </a:r>
            <a:r>
              <a:rPr lang="he-IL" dirty="0" smtClean="0"/>
              <a:t>.</a:t>
            </a:r>
          </a:p>
          <a:p>
            <a:r>
              <a:rPr lang="he-IL" dirty="0" smtClean="0"/>
              <a:t>תערוכת סוף השנה.</a:t>
            </a:r>
          </a:p>
          <a:p>
            <a:r>
              <a:rPr lang="he-IL" dirty="0" smtClean="0"/>
              <a:t>תחילת הכנת מערך הלימודים לשנה האקדמית הבאה.</a:t>
            </a:r>
          </a:p>
          <a:p>
            <a:pPr>
              <a:buNone/>
            </a:pPr>
            <a:endParaRPr lang="he-I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11560" y="14127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e-IL" b="1" u="sng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סיכום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39552" y="1988840"/>
            <a:ext cx="8229600" cy="3777283"/>
          </a:xfrm>
        </p:spPr>
        <p:txBody>
          <a:bodyPr>
            <a:normAutofit/>
          </a:bodyPr>
          <a:lstStyle/>
          <a:p>
            <a:r>
              <a:rPr lang="he-IL" dirty="0"/>
              <a:t>שימוש בדור חדש של תוכנות </a:t>
            </a:r>
            <a:r>
              <a:rPr lang="he-IL" dirty="0" smtClean="0"/>
              <a:t>אינטואיטיביות</a:t>
            </a:r>
          </a:p>
          <a:p>
            <a:r>
              <a:rPr lang="he-IL" dirty="0" smtClean="0"/>
              <a:t>שילוב </a:t>
            </a:r>
            <a:r>
              <a:rPr lang="he-IL" dirty="0"/>
              <a:t>של הוראה מקוונת בנושא פיסול </a:t>
            </a:r>
            <a:r>
              <a:rPr lang="he-IL" dirty="0" smtClean="0"/>
              <a:t>דיגיטלי</a:t>
            </a:r>
          </a:p>
          <a:p>
            <a:r>
              <a:rPr lang="he-IL" dirty="0" smtClean="0"/>
              <a:t>שימוש </a:t>
            </a:r>
            <a:r>
              <a:rPr lang="he-IL" dirty="0"/>
              <a:t>בתוכנות חינמיות שניתן להוריד בקלות </a:t>
            </a:r>
            <a:r>
              <a:rPr lang="he-IL" dirty="0" smtClean="0"/>
              <a:t>מהאינטרנט</a:t>
            </a:r>
          </a:p>
          <a:p>
            <a:r>
              <a:rPr lang="he-IL" dirty="0" smtClean="0"/>
              <a:t>שימוש </a:t>
            </a:r>
            <a:r>
              <a:rPr lang="he-IL" dirty="0"/>
              <a:t>בפיתוח חדש של בינה מלאכותית </a:t>
            </a:r>
            <a:r>
              <a:rPr lang="he-IL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86476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539552" y="548680"/>
            <a:ext cx="7920880" cy="55446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he-IL" sz="7200" b="1" dirty="0" smtClean="0">
                <a:solidFill>
                  <a:schemeClr val="accent1">
                    <a:lumMod val="75000"/>
                  </a:schemeClr>
                </a:solidFill>
              </a:rPr>
              <a:t>תודה רבה!</a:t>
            </a:r>
            <a:endParaRPr lang="he-IL" sz="7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074" name="Picture 2" descr="C:\Users\Merav\Pictures\הרצאה מצגת מיטל\חדש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00583" y="-171400"/>
            <a:ext cx="11344583" cy="70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Merav\Pictures\הרצאה מצגת מיטל\חדש\jeff ko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2448272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 rtl="0"/>
            <a:r>
              <a:rPr lang="en-US" b="1" dirty="0" smtClean="0"/>
              <a:t>Jeff </a:t>
            </a:r>
            <a:r>
              <a:rPr lang="en-US" b="1" dirty="0" err="1" smtClean="0"/>
              <a:t>Koons</a:t>
            </a:r>
            <a:r>
              <a:rPr lang="en-US" b="1" dirty="0" smtClean="0"/>
              <a:t>, “Lips”, 2000</a:t>
            </a:r>
            <a:endParaRPr lang="he-I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rav\Pictures\הרצאה מצגת מיטל\חדש\City I 2001 oil on canvas 160x200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4286"/>
            <a:ext cx="9324528" cy="701228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24837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0"/>
            <a:r>
              <a:rPr lang="en-US" b="1" dirty="0" err="1" smtClean="0"/>
              <a:t>Gilad</a:t>
            </a:r>
            <a:r>
              <a:rPr lang="en-US" b="1" dirty="0" smtClean="0"/>
              <a:t> </a:t>
            </a:r>
            <a:r>
              <a:rPr lang="en-US" b="1" dirty="0" err="1" smtClean="0"/>
              <a:t>Efrat</a:t>
            </a:r>
            <a:r>
              <a:rPr lang="en-US" b="1" dirty="0" smtClean="0"/>
              <a:t>, “City”, 2000</a:t>
            </a:r>
            <a:endParaRPr lang="he-I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rav\Pictures\הרצאה מצגת מיטל\חדש\gerhard_richter_read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129141"/>
            <a:ext cx="10006997" cy="715854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33843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0"/>
            <a:r>
              <a:rPr lang="en-US" b="1" dirty="0" smtClean="0"/>
              <a:t>Gerhard Richter, “Reader”, 1994</a:t>
            </a:r>
            <a:endParaRPr lang="he-I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rav\Pictures\הרצאה מצגת מיטל\חדש\Vija-Celmins-Untitled-Ocean-1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68663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3131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0"/>
            <a:r>
              <a:rPr lang="en-US" b="1" dirty="0" err="1" smtClean="0"/>
              <a:t>Vija</a:t>
            </a:r>
            <a:r>
              <a:rPr lang="en-US" b="1" dirty="0" smtClean="0"/>
              <a:t> </a:t>
            </a:r>
            <a:r>
              <a:rPr lang="en-US" b="1" dirty="0" err="1" smtClean="0"/>
              <a:t>Celmins</a:t>
            </a:r>
            <a:r>
              <a:rPr lang="en-US" b="1" dirty="0" smtClean="0"/>
              <a:t>, “Ocean”, 1970</a:t>
            </a:r>
            <a:endParaRPr lang="he-I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39243"/>
            <a:ext cx="9144000" cy="4779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377991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b="1" dirty="0" smtClean="0"/>
              <a:t>Gal Weinstein, “</a:t>
            </a:r>
            <a:r>
              <a:rPr lang="en-US" b="1" dirty="0" err="1" smtClean="0"/>
              <a:t>Huleh</a:t>
            </a:r>
            <a:r>
              <a:rPr lang="en-US" b="1" dirty="0" smtClean="0"/>
              <a:t> Valley 2”, 2005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xmlns="" val="419973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3112</TotalTime>
  <Words>285</Words>
  <Application>Microsoft Office PowerPoint</Application>
  <PresentationFormat>‫הצגה על המסך (4:3)</PresentationFormat>
  <Paragraphs>49</Paragraphs>
  <Slides>37</Slides>
  <Notes>1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37</vt:i4>
      </vt:variant>
    </vt:vector>
  </HeadingPairs>
  <TitlesOfParts>
    <vt:vector size="38" baseType="lpstr">
      <vt:lpstr>ערכת נושא Office</vt:lpstr>
      <vt:lpstr>שקופית 1</vt:lpstr>
      <vt:lpstr>שקופית 2</vt:lpstr>
      <vt:lpstr>שקופית 3</vt:lpstr>
      <vt:lpstr>שקופית 4</vt:lpstr>
      <vt:lpstr>שקופית 5</vt:lpstr>
      <vt:lpstr>שקופית 6</vt:lpstr>
      <vt:lpstr>שקופית 7</vt:lpstr>
      <vt:lpstr>שקופית 8</vt:lpstr>
      <vt:lpstr>שקופית 9</vt:lpstr>
      <vt:lpstr>שקופית 10</vt:lpstr>
      <vt:lpstr>שקופית 11</vt:lpstr>
      <vt:lpstr>שקופית 12</vt:lpstr>
      <vt:lpstr>שקופית 13</vt:lpstr>
      <vt:lpstr>שקופית 14</vt:lpstr>
      <vt:lpstr>שקופית 15</vt:lpstr>
      <vt:lpstr>שקופית 16</vt:lpstr>
      <vt:lpstr>שקופית 17</vt:lpstr>
      <vt:lpstr>שקופית 18</vt:lpstr>
      <vt:lpstr>שקופית 19</vt:lpstr>
      <vt:lpstr>שקופית 20</vt:lpstr>
      <vt:lpstr>שקופית 21</vt:lpstr>
      <vt:lpstr>שקופית 22</vt:lpstr>
      <vt:lpstr>שקופית 23</vt:lpstr>
      <vt:lpstr>שקופית 24</vt:lpstr>
      <vt:lpstr>על המחקר</vt:lpstr>
      <vt:lpstr>מטרות המחקר</vt:lpstr>
      <vt:lpstr>שקופית 27</vt:lpstr>
      <vt:lpstr>שקופית 28</vt:lpstr>
      <vt:lpstr>שקופית 29</vt:lpstr>
      <vt:lpstr>שקופית 30</vt:lpstr>
      <vt:lpstr>שקופית 31</vt:lpstr>
      <vt:lpstr>שלב ראשון: הכשרת הצוות ותכנון מערך הלמידה </vt:lpstr>
      <vt:lpstr>שלב שני: מעקב ושימוש באופני למידה שונים  </vt:lpstr>
      <vt:lpstr>שלב שלישי: מעבר לעבודה עצמאית  </vt:lpstr>
      <vt:lpstr>שלב רביעי: מעבר מדיגיטלי לממשי  </vt:lpstr>
      <vt:lpstr>סיכום  </vt:lpstr>
      <vt:lpstr>שקופית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Merav</dc:creator>
  <cp:lastModifiedBy>Merav</cp:lastModifiedBy>
  <cp:revision>18</cp:revision>
  <dcterms:created xsi:type="dcterms:W3CDTF">2018-06-24T08:03:46Z</dcterms:created>
  <dcterms:modified xsi:type="dcterms:W3CDTF">2018-07-01T15:07:56Z</dcterms:modified>
</cp:coreProperties>
</file>