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7"/>
  </p:notesMasterIdLst>
  <p:sldIdLst>
    <p:sldId id="256" r:id="rId2"/>
    <p:sldId id="260" r:id="rId3"/>
    <p:sldId id="262" r:id="rId4"/>
    <p:sldId id="275" r:id="rId5"/>
    <p:sldId id="263" r:id="rId6"/>
    <p:sldId id="272" r:id="rId7"/>
    <p:sldId id="266" r:id="rId8"/>
    <p:sldId id="270" r:id="rId9"/>
    <p:sldId id="271" r:id="rId10"/>
    <p:sldId id="273" r:id="rId11"/>
    <p:sldId id="277" r:id="rId12"/>
    <p:sldId id="269" r:id="rId13"/>
    <p:sldId id="292" r:id="rId14"/>
    <p:sldId id="267" r:id="rId15"/>
    <p:sldId id="288" r:id="rId16"/>
    <p:sldId id="278" r:id="rId17"/>
    <p:sldId id="287" r:id="rId18"/>
    <p:sldId id="290" r:id="rId19"/>
    <p:sldId id="261" r:id="rId20"/>
    <p:sldId id="257" r:id="rId21"/>
    <p:sldId id="299" r:id="rId22"/>
    <p:sldId id="279" r:id="rId23"/>
    <p:sldId id="297" r:id="rId24"/>
    <p:sldId id="295" r:id="rId25"/>
    <p:sldId id="280" r:id="rId26"/>
    <p:sldId id="283" r:id="rId27"/>
    <p:sldId id="282" r:id="rId28"/>
    <p:sldId id="285" r:id="rId29"/>
    <p:sldId id="284" r:id="rId30"/>
    <p:sldId id="298" r:id="rId31"/>
    <p:sldId id="281" r:id="rId32"/>
    <p:sldId id="294" r:id="rId33"/>
    <p:sldId id="291" r:id="rId34"/>
    <p:sldId id="259" r:id="rId35"/>
    <p:sldId id="289" r:id="rId3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p:scale>
          <a:sx n="75" d="100"/>
          <a:sy n="75" d="100"/>
        </p:scale>
        <p:origin x="42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0AFE4DB-5E00-46A0-885C-238F271355AA}" type="datetimeFigureOut">
              <a:rPr lang="he-IL" smtClean="0"/>
              <a:t>י"ח/תמוז/תשע"ח</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1ABE9D0-003A-412C-BD92-438929DA2DAA}" type="slidenum">
              <a:rPr lang="he-IL" smtClean="0"/>
              <a:t>‹#›</a:t>
            </a:fld>
            <a:endParaRPr lang="he-IL"/>
          </a:p>
        </p:txBody>
      </p:sp>
    </p:spTree>
    <p:extLst>
      <p:ext uri="{BB962C8B-B14F-4D97-AF65-F5344CB8AC3E}">
        <p14:creationId xmlns:p14="http://schemas.microsoft.com/office/powerpoint/2010/main" val="15882005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trainers support</a:t>
            </a:r>
            <a:r>
              <a:rPr lang="en-US" baseline="0" dirty="0" smtClean="0"/>
              <a:t> the emergence of mathematical ideas. </a:t>
            </a:r>
            <a:r>
              <a:rPr lang="en-US" dirty="0" smtClean="0"/>
              <a:t>Yet,</a:t>
            </a:r>
            <a:r>
              <a:rPr lang="en-US" baseline="0" dirty="0" smtClean="0"/>
              <a:t> when we try to apply these ideas to the context of a classroom, several questions arise. First, how can we control the emergence of AA in a way that is conductive to learning target mathematical ideas? The second question is, how could it be applied within classrooms?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would like students to develop utilization schemes congruent with target mathematical ideas.  Would like to propose a model of learning that is to an extent different from the model offered by Trouche in the paper you have sent me. </a:t>
            </a:r>
          </a:p>
          <a:p>
            <a:pPr algn="l" rtl="0"/>
            <a:endParaRPr lang="en-US" baseline="0" dirty="0" smtClean="0"/>
          </a:p>
          <a:p>
            <a:pPr algn="l" rtl="0"/>
            <a:r>
              <a:rPr lang="en-US" dirty="0" smtClean="0"/>
              <a:t>L</a:t>
            </a:r>
            <a:r>
              <a:rPr lang="en-US" baseline="0" dirty="0" smtClean="0"/>
              <a:t>et me imagining quickly the type of classroom ecology that this study would like promote. </a:t>
            </a:r>
            <a:endParaRPr lang="he-IL" baseline="0" dirty="0" smtClean="0"/>
          </a:p>
          <a:p>
            <a:pPr algn="l" rtl="0"/>
            <a:r>
              <a:rPr lang="en-US" baseline="0" dirty="0" smtClean="0"/>
              <a:t>It begins with a teacher that plans a learning trajectory to her students. Students start the interaction with the technology. The teacher receive information about the individual (or, collaborative) progress of the students. And can give them immediate feedback if they struggle, and support mathematical meaning making when needed.</a:t>
            </a:r>
          </a:p>
          <a:p>
            <a:pPr algn="l" rtl="0"/>
            <a:r>
              <a:rPr lang="en-US" baseline="0" dirty="0" smtClean="0"/>
              <a:t> The system also support their learning process by providing visual cues when needed and moving the learners along the required learning trajectory planned by the teacher.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fld id="{F8599F17-59AF-4507-A39B-5DEBAD84C562}" type="slidenum">
              <a:rPr lang="he-IL" smtClean="0"/>
              <a:t>5</a:t>
            </a:fld>
            <a:endParaRPr lang="he-IL"/>
          </a:p>
        </p:txBody>
      </p:sp>
    </p:spTree>
    <p:extLst>
      <p:ext uri="{BB962C8B-B14F-4D97-AF65-F5344CB8AC3E}">
        <p14:creationId xmlns:p14="http://schemas.microsoft.com/office/powerpoint/2010/main" val="341951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trainers support</a:t>
            </a:r>
            <a:r>
              <a:rPr lang="en-US" baseline="0" dirty="0" smtClean="0"/>
              <a:t> the emergence of mathematical ideas. </a:t>
            </a:r>
            <a:r>
              <a:rPr lang="en-US" dirty="0" smtClean="0"/>
              <a:t>Yet,</a:t>
            </a:r>
            <a:r>
              <a:rPr lang="en-US" baseline="0" dirty="0" smtClean="0"/>
              <a:t> when we try to apply these ideas to the context of a classroom, several questions arise. First, how can we control the emergence of AA in a way that is conductive to learning target mathematical ideas? The second question is, how could it be applied within classrooms?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would like students to develop utilization schemes congruent with target mathematical ideas.  Would like to propose a model of learning that is to an extent different from the model offered by Trouche in the paper you have sent me. </a:t>
            </a:r>
          </a:p>
          <a:p>
            <a:pPr algn="l" rtl="0"/>
            <a:endParaRPr lang="en-US" baseline="0" dirty="0" smtClean="0"/>
          </a:p>
          <a:p>
            <a:pPr algn="l" rtl="0"/>
            <a:r>
              <a:rPr lang="en-US" dirty="0" smtClean="0"/>
              <a:t>L</a:t>
            </a:r>
            <a:r>
              <a:rPr lang="en-US" baseline="0" dirty="0" smtClean="0"/>
              <a:t>et me imagining quickly the type of classroom ecology that this study would like promote. </a:t>
            </a:r>
            <a:endParaRPr lang="he-IL" baseline="0" dirty="0" smtClean="0"/>
          </a:p>
          <a:p>
            <a:pPr algn="l" rtl="0"/>
            <a:r>
              <a:rPr lang="en-US" baseline="0" dirty="0" smtClean="0"/>
              <a:t>It begins with a teacher that plans a learning trajectory to her students. Students start the interaction with the technology. The teacher receive information about the individual (or, collaborative) progress of the students. And can give them immediate feedback if they struggle, and support mathematical meaning making when needed.</a:t>
            </a:r>
          </a:p>
          <a:p>
            <a:pPr algn="l" rtl="0"/>
            <a:r>
              <a:rPr lang="en-US" baseline="0" dirty="0" smtClean="0"/>
              <a:t> The system also support their learning process by providing visual cues when needed and moving the learners along the required learning trajectory planned by the teacher.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fld id="{F8599F17-59AF-4507-A39B-5DEBAD84C562}" type="slidenum">
              <a:rPr lang="he-IL" smtClean="0"/>
              <a:t>6</a:t>
            </a:fld>
            <a:endParaRPr lang="he-IL"/>
          </a:p>
        </p:txBody>
      </p:sp>
    </p:spTree>
    <p:extLst>
      <p:ext uri="{BB962C8B-B14F-4D97-AF65-F5344CB8AC3E}">
        <p14:creationId xmlns:p14="http://schemas.microsoft.com/office/powerpoint/2010/main" val="340203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trainers support</a:t>
            </a:r>
            <a:r>
              <a:rPr lang="en-US" baseline="0" dirty="0" smtClean="0"/>
              <a:t> the emergence of mathematical ideas. </a:t>
            </a:r>
            <a:r>
              <a:rPr lang="en-US" dirty="0" smtClean="0"/>
              <a:t>Yet,</a:t>
            </a:r>
            <a:r>
              <a:rPr lang="en-US" baseline="0" dirty="0" smtClean="0"/>
              <a:t> when we try to apply these ideas to the context of a classroom, several questions arise. First, how can we control the emergence of AA in a way that is conductive to learning target mathematical ideas? The second question is, how could it be applied within classrooms?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would like students to develop utilization schemes congruent with target mathematical ideas.  Would like to propose a model of learning that is to an extent different from the model offered by Trouche in the paper you have sent me. </a:t>
            </a:r>
          </a:p>
          <a:p>
            <a:pPr algn="l" rtl="0"/>
            <a:endParaRPr lang="en-US" baseline="0" dirty="0" smtClean="0"/>
          </a:p>
          <a:p>
            <a:pPr algn="l" rtl="0"/>
            <a:r>
              <a:rPr lang="en-US" dirty="0" smtClean="0"/>
              <a:t>L</a:t>
            </a:r>
            <a:r>
              <a:rPr lang="en-US" baseline="0" dirty="0" smtClean="0"/>
              <a:t>et me imagining quickly the type of classroom ecology that this study would like promote. </a:t>
            </a:r>
            <a:endParaRPr lang="he-IL" baseline="0" dirty="0" smtClean="0"/>
          </a:p>
          <a:p>
            <a:pPr algn="l" rtl="0"/>
            <a:r>
              <a:rPr lang="en-US" baseline="0" dirty="0" smtClean="0"/>
              <a:t>It begins with a teacher that plans a learning trajectory to her students. Students start the interaction with the technology. The teacher receive information about the individual (or, collaborative) progress of the students. And can give them immediate feedback if they struggle, and support mathematical meaning making when needed.</a:t>
            </a:r>
          </a:p>
          <a:p>
            <a:pPr algn="l" rtl="0"/>
            <a:r>
              <a:rPr lang="en-US" baseline="0" dirty="0" smtClean="0"/>
              <a:t> The system also support their learning process by providing visual cues when needed and moving the learners along the required learning trajectory planned by the teacher.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fld id="{F8599F17-59AF-4507-A39B-5DEBAD84C562}" type="slidenum">
              <a:rPr lang="he-IL" smtClean="0"/>
              <a:t>8</a:t>
            </a:fld>
            <a:endParaRPr lang="he-IL"/>
          </a:p>
        </p:txBody>
      </p:sp>
    </p:spTree>
    <p:extLst>
      <p:ext uri="{BB962C8B-B14F-4D97-AF65-F5344CB8AC3E}">
        <p14:creationId xmlns:p14="http://schemas.microsoft.com/office/powerpoint/2010/main" val="419130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trainers support</a:t>
            </a:r>
            <a:r>
              <a:rPr lang="en-US" baseline="0" dirty="0" smtClean="0"/>
              <a:t> the emergence of mathematical ideas. </a:t>
            </a:r>
            <a:r>
              <a:rPr lang="en-US" dirty="0" smtClean="0"/>
              <a:t>Yet,</a:t>
            </a:r>
            <a:r>
              <a:rPr lang="en-US" baseline="0" dirty="0" smtClean="0"/>
              <a:t> when we try to apply these ideas to the context of a classroom, several questions arise. First, how can we control the emergence of AA in a way that is conductive to learning target mathematical ideas? The second question is, how could it be applied within classrooms?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would like students to develop utilization schemes congruent with target mathematical ideas.  Would like to propose a model of learning that is to an extent different from the model offered by Trouche in the paper you have sent me. </a:t>
            </a:r>
          </a:p>
          <a:p>
            <a:pPr algn="l" rtl="0"/>
            <a:endParaRPr lang="en-US" baseline="0" dirty="0" smtClean="0"/>
          </a:p>
          <a:p>
            <a:pPr algn="l" rtl="0"/>
            <a:r>
              <a:rPr lang="en-US" dirty="0" smtClean="0"/>
              <a:t>L</a:t>
            </a:r>
            <a:r>
              <a:rPr lang="en-US" baseline="0" dirty="0" smtClean="0"/>
              <a:t>et me imagining quickly the type of classroom ecology that this study would like promote. </a:t>
            </a:r>
            <a:endParaRPr lang="he-IL" baseline="0" dirty="0" smtClean="0"/>
          </a:p>
          <a:p>
            <a:pPr algn="l" rtl="0"/>
            <a:r>
              <a:rPr lang="en-US" baseline="0" dirty="0" smtClean="0"/>
              <a:t>It begins with a teacher that plans a learning trajectory to her students. Students start the interaction with the technology. The teacher receive information about the individual (or, collaborative) progress of the students. And can give them immediate feedback if they struggle, and support mathematical meaning making when needed.</a:t>
            </a:r>
          </a:p>
          <a:p>
            <a:pPr algn="l" rtl="0"/>
            <a:r>
              <a:rPr lang="en-US" baseline="0" dirty="0" smtClean="0"/>
              <a:t> The system also support their learning process by providing visual cues when needed and moving the learners along the required learning trajectory planned by the teacher.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fld id="{F8599F17-59AF-4507-A39B-5DEBAD84C562}" type="slidenum">
              <a:rPr lang="he-IL" smtClean="0"/>
              <a:t>9</a:t>
            </a:fld>
            <a:endParaRPr lang="he-IL"/>
          </a:p>
        </p:txBody>
      </p:sp>
    </p:spTree>
    <p:extLst>
      <p:ext uri="{BB962C8B-B14F-4D97-AF65-F5344CB8AC3E}">
        <p14:creationId xmlns:p14="http://schemas.microsoft.com/office/powerpoint/2010/main" val="29074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trainers support</a:t>
            </a:r>
            <a:r>
              <a:rPr lang="en-US" baseline="0" dirty="0" smtClean="0"/>
              <a:t> the emergence of mathematical ideas. </a:t>
            </a:r>
            <a:r>
              <a:rPr lang="en-US" dirty="0" smtClean="0"/>
              <a:t>Yet,</a:t>
            </a:r>
            <a:r>
              <a:rPr lang="en-US" baseline="0" dirty="0" smtClean="0"/>
              <a:t> when we try to apply these ideas to the context of a classroom, several questions arise. First, how can we control the emergence of AA in a way that is conductive to learning target mathematical ideas? The second question is, how could it be applied within classrooms?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would like students to develop utilization schemes congruent with target mathematical ideas.  Would like to propose a model of learning that is to an extent different from the model offered by Trouche in the paper you have sent me. </a:t>
            </a:r>
          </a:p>
          <a:p>
            <a:pPr algn="l" rtl="0"/>
            <a:endParaRPr lang="en-US" baseline="0" dirty="0" smtClean="0"/>
          </a:p>
          <a:p>
            <a:pPr algn="l" rtl="0"/>
            <a:r>
              <a:rPr lang="en-US" dirty="0" smtClean="0"/>
              <a:t>L</a:t>
            </a:r>
            <a:r>
              <a:rPr lang="en-US" baseline="0" dirty="0" smtClean="0"/>
              <a:t>et me imagining quickly the type of classroom ecology that this study would like promote. </a:t>
            </a:r>
            <a:endParaRPr lang="he-IL" baseline="0" dirty="0" smtClean="0"/>
          </a:p>
          <a:p>
            <a:pPr algn="l" rtl="0"/>
            <a:r>
              <a:rPr lang="en-US" baseline="0" dirty="0" smtClean="0"/>
              <a:t>It begins with a teacher that plans a learning trajectory to her students. Students start the interaction with the technology. The teacher receive information about the individual (or, collaborative) progress of the students. And can give them immediate feedback if they struggle, and support mathematical meaning making when needed.</a:t>
            </a:r>
          </a:p>
          <a:p>
            <a:pPr algn="l" rtl="0"/>
            <a:r>
              <a:rPr lang="en-US" baseline="0" dirty="0" smtClean="0"/>
              <a:t> The system also support their learning process by providing visual cues when needed and moving the learners along the required learning trajectory planned by the teacher. </a:t>
            </a:r>
            <a:endParaRPr lang="he-IL" dirty="0" smtClean="0"/>
          </a:p>
          <a:p>
            <a:pPr algn="l" rtl="0"/>
            <a:endParaRPr lang="he-IL" dirty="0"/>
          </a:p>
        </p:txBody>
      </p:sp>
      <p:sp>
        <p:nvSpPr>
          <p:cNvPr id="4" name="Slide Number Placeholder 3"/>
          <p:cNvSpPr>
            <a:spLocks noGrp="1"/>
          </p:cNvSpPr>
          <p:nvPr>
            <p:ph type="sldNum" sz="quarter" idx="10"/>
          </p:nvPr>
        </p:nvSpPr>
        <p:spPr/>
        <p:txBody>
          <a:bodyPr/>
          <a:lstStyle/>
          <a:p>
            <a:fld id="{F8599F17-59AF-4507-A39B-5DEBAD84C562}" type="slidenum">
              <a:rPr lang="he-IL" smtClean="0"/>
              <a:t>12</a:t>
            </a:fld>
            <a:endParaRPr lang="he-IL"/>
          </a:p>
        </p:txBody>
      </p:sp>
    </p:spTree>
    <p:extLst>
      <p:ext uri="{BB962C8B-B14F-4D97-AF65-F5344CB8AC3E}">
        <p14:creationId xmlns:p14="http://schemas.microsoft.com/office/powerpoint/2010/main" val="377325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he-IL"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30655733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5961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392715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he-IL"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Date Placeholder 3"/>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4320545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36516419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18756438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307138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85206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65265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7998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B40648-F475-493C-80DA-1490C3F924FC}" type="datetimeFigureOut">
              <a:rPr lang="he-IL" smtClean="0"/>
              <a:t>י"ח/תמוז/תשע"ח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C2214A9-23AA-4094-909B-6BE57AFF6AFD}" type="slidenum">
              <a:rPr lang="he-IL" smtClean="0"/>
              <a:t>‹#›</a:t>
            </a:fld>
            <a:endParaRPr lang="he-IL"/>
          </a:p>
        </p:txBody>
      </p:sp>
    </p:spTree>
    <p:extLst>
      <p:ext uri="{BB962C8B-B14F-4D97-AF65-F5344CB8AC3E}">
        <p14:creationId xmlns:p14="http://schemas.microsoft.com/office/powerpoint/2010/main" val="230697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0825"/>
            <a:ext cx="10515600" cy="1325563"/>
          </a:xfrm>
          <a:prstGeom prst="rect">
            <a:avLst/>
          </a:prstGeom>
        </p:spPr>
        <p:txBody>
          <a:bodyPr vert="horz" lIns="91440" tIns="45720" rIns="91440" bIns="45720" rtlCol="1" anchor="ctr">
            <a:normAutofit/>
          </a:bodyPr>
          <a:lstStyle/>
          <a:p>
            <a:r>
              <a:rPr lang="en-US" dirty="0" smtClean="0"/>
              <a:t>Click to edit Master title style</a:t>
            </a:r>
            <a:endParaRPr lang="he-I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8B40648-F475-493C-80DA-1490C3F924FC}" type="datetimeFigureOut">
              <a:rPr lang="he-IL" smtClean="0"/>
              <a:t>י"ח/תמוז/תשע"ח</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2214A9-23AA-4094-909B-6BE57AFF6AFD}" type="slidenum">
              <a:rPr lang="he-IL" smtClean="0"/>
              <a:t>‹#›</a:t>
            </a:fld>
            <a:endParaRPr lang="he-IL"/>
          </a:p>
        </p:txBody>
      </p:sp>
    </p:spTree>
    <p:extLst>
      <p:ext uri="{BB962C8B-B14F-4D97-AF65-F5344CB8AC3E}">
        <p14:creationId xmlns:p14="http://schemas.microsoft.com/office/powerpoint/2010/main" val="1471133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hyperlink" Target="http://en.linoit.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2900" y="1400968"/>
            <a:ext cx="9144000" cy="2387600"/>
          </a:xfrm>
        </p:spPr>
        <p:txBody>
          <a:bodyPr>
            <a:normAutofit/>
          </a:bodyPr>
          <a:lstStyle/>
          <a:p>
            <a:r>
              <a:rPr lang="he-IL" sz="4400" dirty="0" smtClean="0">
                <a:cs typeface="+mn-cs"/>
              </a:rPr>
              <a:t>שימוש </a:t>
            </a:r>
            <a:r>
              <a:rPr lang="he-IL" sz="4400" dirty="0" smtClean="0">
                <a:cs typeface="+mn-cs"/>
              </a:rPr>
              <a:t>ביוטיוב כמרחב למידה </a:t>
            </a:r>
            <a:r>
              <a:rPr lang="he-IL" sz="4400" dirty="0" smtClean="0">
                <a:cs typeface="+mn-cs"/>
              </a:rPr>
              <a:t>דיאלוגי </a:t>
            </a:r>
            <a:r>
              <a:rPr lang="he-IL" sz="4400" dirty="0" smtClean="0">
                <a:cs typeface="+mn-cs"/>
              </a:rPr>
              <a:t>בקורסים מקוונים</a:t>
            </a:r>
            <a:endParaRPr lang="he-IL" sz="4400" dirty="0">
              <a:cs typeface="+mn-cs"/>
            </a:endParaRPr>
          </a:p>
        </p:txBody>
      </p:sp>
      <p:sp>
        <p:nvSpPr>
          <p:cNvPr id="3" name="Subtitle 2"/>
          <p:cNvSpPr>
            <a:spLocks noGrp="1"/>
          </p:cNvSpPr>
          <p:nvPr>
            <p:ph type="subTitle" idx="1"/>
          </p:nvPr>
        </p:nvSpPr>
        <p:spPr>
          <a:xfrm>
            <a:off x="1778000" y="4427538"/>
            <a:ext cx="9144000" cy="1655762"/>
          </a:xfrm>
        </p:spPr>
        <p:txBody>
          <a:bodyPr/>
          <a:lstStyle/>
          <a:p>
            <a:r>
              <a:rPr lang="he-IL" dirty="0" smtClean="0"/>
              <a:t>ד"ר רותם עבדו</a:t>
            </a:r>
          </a:p>
          <a:p>
            <a:r>
              <a:rPr lang="he-IL" dirty="0" smtClean="0"/>
              <a:t>מכללת לוינסקי לחינוך</a:t>
            </a:r>
            <a:endParaRPr lang="he-IL" dirty="0"/>
          </a:p>
        </p:txBody>
      </p:sp>
      <p:pic>
        <p:nvPicPr>
          <p:cNvPr id="9228" name="Picture 1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7504" b="34036"/>
          <a:stretch/>
        </p:blipFill>
        <p:spPr bwMode="auto">
          <a:xfrm>
            <a:off x="10319509" y="126589"/>
            <a:ext cx="1970461" cy="954893"/>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meitalconf.iucc.ac.il"/>
          <p:cNvPicPr>
            <a:picLocks noChangeAspect="1" noChangeArrowheads="1"/>
          </p:cNvPicPr>
          <p:nvPr/>
        </p:nvPicPr>
        <p:blipFill rotWithShape="1">
          <a:blip r:embed="rId3">
            <a:extLst>
              <a:ext uri="{28A0092B-C50C-407E-A947-70E740481C1C}">
                <a14:useLocalDpi xmlns:a14="http://schemas.microsoft.com/office/drawing/2010/main" val="0"/>
              </a:ext>
            </a:extLst>
          </a:blip>
          <a:srcRect l="35216" r="48708"/>
          <a:stretch/>
        </p:blipFill>
        <p:spPr bwMode="auto">
          <a:xfrm>
            <a:off x="1" y="-28180"/>
            <a:ext cx="2448232" cy="1615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7303" t="65264" r="64076" b="7174"/>
          <a:stretch/>
        </p:blipFill>
        <p:spPr bwMode="auto">
          <a:xfrm>
            <a:off x="9690100" y="393"/>
            <a:ext cx="1066800" cy="102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31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9000">
              <a:schemeClr val="bg2"/>
            </a:gs>
            <a:gs pos="40000">
              <a:schemeClr val="accent1">
                <a:lumMod val="75000"/>
              </a:schemeClr>
            </a:gs>
            <a:gs pos="100000">
              <a:schemeClr val="bg2"/>
            </a:gs>
            <a:gs pos="64000">
              <a:schemeClr val="tx1"/>
            </a:gs>
          </a:gsLst>
          <a:lin ang="72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3700" y="730250"/>
            <a:ext cx="5153024" cy="1374775"/>
          </a:xfrm>
        </p:spPr>
        <p:txBody>
          <a:bodyPr>
            <a:normAutofit/>
          </a:bodyPr>
          <a:lstStyle/>
          <a:p>
            <a:pPr marL="0" indent="0">
              <a:buNone/>
            </a:pPr>
            <a:r>
              <a:rPr lang="he-IL" sz="4000" dirty="0"/>
              <a:t>כיצד </a:t>
            </a:r>
            <a:r>
              <a:rPr lang="he-IL" sz="4000" dirty="0" smtClean="0"/>
              <a:t>משתנים תהליכי ההוראה-למידה?</a:t>
            </a:r>
            <a:endParaRPr lang="he-IL" sz="4000" dirty="0"/>
          </a:p>
        </p:txBody>
      </p:sp>
      <p:pic>
        <p:nvPicPr>
          <p:cNvPr id="2052" name="Picture 4" descr="Image result for change fun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9195"/>
            <a:ext cx="5762625" cy="43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05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2319" b="7516"/>
          <a:stretch/>
        </p:blipFill>
        <p:spPr bwMode="auto">
          <a:xfrm>
            <a:off x="914459" y="1117600"/>
            <a:ext cx="10239709" cy="574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2640" y="280716"/>
            <a:ext cx="5806974" cy="535531"/>
          </a:xfrm>
          <a:noFill/>
        </p:spPr>
        <p:txBody>
          <a:bodyPr wrap="none" rtlCol="1">
            <a:spAutoFit/>
          </a:bodyPr>
          <a:lstStyle/>
          <a:p>
            <a:r>
              <a:rPr lang="he-IL" sz="3200" dirty="0">
                <a:latin typeface="+mn-lt"/>
                <a:ea typeface="+mn-ea"/>
                <a:cs typeface="+mn-cs"/>
              </a:rPr>
              <a:t>ביזור מקורות ידע (</a:t>
            </a:r>
            <a:r>
              <a:rPr lang="en-US" sz="3200" dirty="0">
                <a:latin typeface="+mn-lt"/>
                <a:ea typeface="+mn-ea"/>
                <a:cs typeface="+mn-cs"/>
              </a:rPr>
              <a:t>Wegerif, 2015</a:t>
            </a:r>
            <a:r>
              <a:rPr lang="he-IL" sz="3200" dirty="0">
                <a:latin typeface="+mn-lt"/>
                <a:ea typeface="+mn-ea"/>
                <a:cs typeface="+mn-cs"/>
              </a:rPr>
              <a:t>)</a:t>
            </a:r>
          </a:p>
        </p:txBody>
      </p:sp>
    </p:spTree>
    <p:extLst>
      <p:ext uri="{BB962C8B-B14F-4D97-AF65-F5344CB8AC3E}">
        <p14:creationId xmlns:p14="http://schemas.microsoft.com/office/powerpoint/2010/main" val="1798216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38764" y="922403"/>
            <a:ext cx="8155482" cy="5935597"/>
          </a:xfrm>
          <a:prstGeom prst="rect">
            <a:avLst/>
          </a:prstGeom>
        </p:spPr>
      </p:pic>
      <p:cxnSp>
        <p:nvCxnSpPr>
          <p:cNvPr id="21" name="Straight Connector 20"/>
          <p:cNvCxnSpPr/>
          <p:nvPr/>
        </p:nvCxnSpPr>
        <p:spPr>
          <a:xfrm flipV="1">
            <a:off x="6866664" y="2273722"/>
            <a:ext cx="1572811" cy="3057118"/>
          </a:xfrm>
          <a:prstGeom prst="line">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12023" y="4779779"/>
            <a:ext cx="1160445" cy="696676"/>
          </a:xfrm>
          <a:prstGeom prst="line">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029450" y="4630384"/>
            <a:ext cx="1342718" cy="882532"/>
          </a:xfrm>
          <a:prstGeom prst="line">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12070" y="2074720"/>
            <a:ext cx="1817623" cy="3256120"/>
          </a:xfrm>
          <a:prstGeom prst="line">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516505" y="2070222"/>
            <a:ext cx="1855663" cy="554124"/>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30" name="Straight Connector 29"/>
          <p:cNvCxnSpPr/>
          <p:nvPr/>
        </p:nvCxnSpPr>
        <p:spPr>
          <a:xfrm flipH="1" flipV="1">
            <a:off x="6560731" y="3222357"/>
            <a:ext cx="1954619" cy="1094970"/>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31" name="Straight Connector 30"/>
          <p:cNvCxnSpPr/>
          <p:nvPr/>
        </p:nvCxnSpPr>
        <p:spPr>
          <a:xfrm>
            <a:off x="3581400" y="1994348"/>
            <a:ext cx="1954226" cy="629998"/>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32" name="Straight Connector 31"/>
          <p:cNvCxnSpPr/>
          <p:nvPr/>
        </p:nvCxnSpPr>
        <p:spPr>
          <a:xfrm flipV="1">
            <a:off x="3883723" y="3627337"/>
            <a:ext cx="1495216" cy="1003047"/>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sp>
        <p:nvSpPr>
          <p:cNvPr id="33" name="Curved Right Arrow 32"/>
          <p:cNvSpPr/>
          <p:nvPr/>
        </p:nvSpPr>
        <p:spPr>
          <a:xfrm>
            <a:off x="5401305" y="4431515"/>
            <a:ext cx="384048" cy="795528"/>
          </a:xfrm>
          <a:prstGeom prst="curvedRightArrow">
            <a:avLst>
              <a:gd name="adj1" fmla="val 15323"/>
              <a:gd name="adj2" fmla="val 50000"/>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solidFill>
                <a:schemeClr val="tx1"/>
              </a:solidFill>
            </a:endParaRPr>
          </a:p>
        </p:txBody>
      </p:sp>
      <p:sp>
        <p:nvSpPr>
          <p:cNvPr id="34" name="Curved Right Arrow 33"/>
          <p:cNvSpPr/>
          <p:nvPr/>
        </p:nvSpPr>
        <p:spPr>
          <a:xfrm rot="10800000">
            <a:off x="6324482" y="4393489"/>
            <a:ext cx="384048" cy="769571"/>
          </a:xfrm>
          <a:prstGeom prst="curvedRightArrow">
            <a:avLst>
              <a:gd name="adj1" fmla="val 15323"/>
              <a:gd name="adj2" fmla="val 50000"/>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solidFill>
                <a:schemeClr val="tx1"/>
              </a:solidFill>
            </a:endParaRPr>
          </a:p>
        </p:txBody>
      </p:sp>
      <p:cxnSp>
        <p:nvCxnSpPr>
          <p:cNvPr id="14" name="Straight Connector 13"/>
          <p:cNvCxnSpPr/>
          <p:nvPr/>
        </p:nvCxnSpPr>
        <p:spPr>
          <a:xfrm>
            <a:off x="3073759" y="2309347"/>
            <a:ext cx="174969" cy="1454875"/>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flipH="1">
            <a:off x="8839200" y="2451919"/>
            <a:ext cx="62793" cy="1035241"/>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flipH="1" flipV="1">
            <a:off x="3495676" y="1562091"/>
            <a:ext cx="4748461" cy="17463"/>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2257177" y="197935"/>
            <a:ext cx="7577716" cy="584775"/>
          </a:xfrm>
          <a:prstGeom prst="rect">
            <a:avLst/>
          </a:prstGeom>
          <a:noFill/>
        </p:spPr>
        <p:txBody>
          <a:bodyPr wrap="none" rtlCol="1">
            <a:spAutoFit/>
          </a:bodyPr>
          <a:lstStyle/>
          <a:p>
            <a:r>
              <a:rPr lang="he-IL" sz="3200" dirty="0" smtClean="0"/>
              <a:t>הוראה </a:t>
            </a:r>
            <a:r>
              <a:rPr lang="he-IL" sz="3200" dirty="0" smtClean="0">
                <a:solidFill>
                  <a:schemeClr val="accent6"/>
                </a:solidFill>
              </a:rPr>
              <a:t>דיאלוגית </a:t>
            </a:r>
            <a:r>
              <a:rPr lang="he-IL" sz="3200" dirty="0" smtClean="0"/>
              <a:t>+ </a:t>
            </a:r>
            <a:r>
              <a:rPr lang="he-IL" sz="3200" dirty="0" smtClean="0">
                <a:solidFill>
                  <a:srgbClr val="FF0000"/>
                </a:solidFill>
              </a:rPr>
              <a:t>למידה דיאלוגית </a:t>
            </a:r>
            <a:r>
              <a:rPr lang="he-IL" sz="3200" dirty="0" smtClean="0"/>
              <a:t>+ טכנולוגיה</a:t>
            </a:r>
            <a:endParaRPr lang="he-IL" sz="3200" dirty="0"/>
          </a:p>
        </p:txBody>
      </p:sp>
    </p:spTree>
    <p:extLst>
      <p:ext uri="{BB962C8B-B14F-4D97-AF65-F5344CB8AC3E}">
        <p14:creationId xmlns:p14="http://schemas.microsoft.com/office/powerpoint/2010/main" val="8281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066" y="1019174"/>
            <a:ext cx="10515600" cy="5153025"/>
          </a:xfrm>
        </p:spPr>
        <p:txBody>
          <a:bodyPr>
            <a:normAutofit lnSpcReduction="10000"/>
          </a:bodyPr>
          <a:lstStyle/>
          <a:p>
            <a:pPr>
              <a:lnSpc>
                <a:spcPct val="100000"/>
              </a:lnSpc>
            </a:pPr>
            <a:r>
              <a:rPr lang="he-IL" sz="3200" dirty="0" smtClean="0">
                <a:solidFill>
                  <a:schemeClr val="bg2">
                    <a:lumMod val="75000"/>
                  </a:schemeClr>
                </a:solidFill>
              </a:rPr>
              <a:t>מדעי הלמידה</a:t>
            </a:r>
            <a:endParaRPr lang="he-IL" sz="3200" dirty="0" smtClean="0">
              <a:solidFill>
                <a:schemeClr val="bg2">
                  <a:lumMod val="75000"/>
                </a:schemeClr>
              </a:solidFill>
            </a:endParaRPr>
          </a:p>
          <a:p>
            <a:pPr>
              <a:lnSpc>
                <a:spcPct val="100000"/>
              </a:lnSpc>
            </a:pPr>
            <a:r>
              <a:rPr lang="he-IL" sz="3200" dirty="0">
                <a:solidFill>
                  <a:schemeClr val="bg2">
                    <a:lumMod val="75000"/>
                  </a:schemeClr>
                </a:solidFill>
              </a:rPr>
              <a:t>הוראה </a:t>
            </a:r>
            <a:endParaRPr lang="he-IL" sz="3200" dirty="0" smtClean="0">
              <a:solidFill>
                <a:schemeClr val="bg2">
                  <a:lumMod val="75000"/>
                </a:schemeClr>
              </a:solidFill>
            </a:endParaRPr>
          </a:p>
          <a:p>
            <a:pPr lvl="1">
              <a:lnSpc>
                <a:spcPct val="100000"/>
              </a:lnSpc>
            </a:pPr>
            <a:r>
              <a:rPr lang="he-IL" sz="2800" dirty="0" smtClean="0">
                <a:solidFill>
                  <a:schemeClr val="bg2">
                    <a:lumMod val="75000"/>
                  </a:schemeClr>
                </a:solidFill>
              </a:rPr>
              <a:t>קונסטרוקטיביסטית</a:t>
            </a:r>
          </a:p>
          <a:p>
            <a:pPr lvl="1">
              <a:lnSpc>
                <a:spcPct val="100000"/>
              </a:lnSpc>
            </a:pPr>
            <a:r>
              <a:rPr lang="he-IL" sz="2800" dirty="0" smtClean="0">
                <a:solidFill>
                  <a:schemeClr val="bg2">
                    <a:lumMod val="75000"/>
                  </a:schemeClr>
                </a:solidFill>
              </a:rPr>
              <a:t>דיאלוגית</a:t>
            </a:r>
          </a:p>
          <a:p>
            <a:pPr lvl="1">
              <a:lnSpc>
                <a:spcPct val="100000"/>
              </a:lnSpc>
            </a:pPr>
            <a:r>
              <a:rPr lang="he-IL" sz="2800" dirty="0" smtClean="0">
                <a:solidFill>
                  <a:schemeClr val="bg2">
                    <a:lumMod val="75000"/>
                  </a:schemeClr>
                </a:solidFill>
              </a:rPr>
              <a:t>מקוונת</a:t>
            </a:r>
            <a:endParaRPr lang="he-IL" sz="2800" dirty="0">
              <a:solidFill>
                <a:schemeClr val="bg2">
                  <a:lumMod val="75000"/>
                </a:schemeClr>
              </a:solidFill>
            </a:endParaRPr>
          </a:p>
          <a:p>
            <a:pPr>
              <a:lnSpc>
                <a:spcPct val="100000"/>
              </a:lnSpc>
            </a:pPr>
            <a:r>
              <a:rPr lang="he-IL" sz="3200" dirty="0"/>
              <a:t>קורסים </a:t>
            </a:r>
            <a:r>
              <a:rPr lang="he-IL" sz="3200" dirty="0" smtClean="0"/>
              <a:t>מקוונים</a:t>
            </a:r>
          </a:p>
          <a:p>
            <a:pPr>
              <a:lnSpc>
                <a:spcPct val="100000"/>
              </a:lnSpc>
            </a:pPr>
            <a:r>
              <a:rPr lang="he-IL" sz="3200" dirty="0" smtClean="0"/>
              <a:t>שימוש ביוטיוב</a:t>
            </a:r>
          </a:p>
          <a:p>
            <a:pPr lvl="1">
              <a:lnSpc>
                <a:spcPct val="100000"/>
              </a:lnSpc>
            </a:pPr>
            <a:r>
              <a:rPr lang="he-IL" dirty="0" smtClean="0"/>
              <a:t>מונולוגי</a:t>
            </a:r>
          </a:p>
          <a:p>
            <a:pPr lvl="1">
              <a:lnSpc>
                <a:spcPct val="100000"/>
              </a:lnSpc>
            </a:pPr>
            <a:r>
              <a:rPr lang="he-IL" dirty="0" smtClean="0"/>
              <a:t>דיאלוגי</a:t>
            </a:r>
            <a:endParaRPr lang="he-IL" dirty="0"/>
          </a:p>
          <a:p>
            <a:pPr>
              <a:lnSpc>
                <a:spcPct val="100000"/>
              </a:lnSpc>
            </a:pPr>
            <a:r>
              <a:rPr lang="he-IL" sz="3200" dirty="0" smtClean="0"/>
              <a:t>דיאלוג מהסרטים</a:t>
            </a:r>
            <a:endParaRPr lang="he-IL" sz="3200" dirty="0"/>
          </a:p>
          <a:p>
            <a:pPr>
              <a:lnSpc>
                <a:spcPct val="100000"/>
              </a:lnSpc>
            </a:pPr>
            <a:endParaRPr lang="he-IL" sz="3200" dirty="0" smtClean="0"/>
          </a:p>
          <a:p>
            <a:pPr>
              <a:lnSpc>
                <a:spcPct val="100000"/>
              </a:lnSpc>
            </a:pPr>
            <a:endParaRPr lang="he-IL" sz="3200" dirty="0"/>
          </a:p>
        </p:txBody>
      </p:sp>
      <p:pic>
        <p:nvPicPr>
          <p:cNvPr id="5" name="Picture 20" descr="Image result for f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906010"/>
            <a:ext cx="3683000" cy="370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895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4000">
              <a:schemeClr val="bg2"/>
            </a:gs>
            <a:gs pos="24000">
              <a:schemeClr val="accent6">
                <a:lumMod val="40000"/>
                <a:lumOff val="60000"/>
              </a:schemeClr>
            </a:gs>
          </a:gsLst>
          <a:lin ang="7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6850" y="238125"/>
            <a:ext cx="6718300" cy="1325563"/>
          </a:xfr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ormAutofit/>
          </a:bodyPr>
          <a:lstStyle/>
          <a:p>
            <a:pPr>
              <a:spcBef>
                <a:spcPts val="1000"/>
              </a:spcBef>
              <a:buFont typeface="Arial" panose="020B0604020202020204" pitchFamily="34" charset="0"/>
            </a:pPr>
            <a:r>
              <a:rPr lang="he-IL" sz="4000" dirty="0" smtClean="0">
                <a:solidFill>
                  <a:schemeClr val="dk1"/>
                </a:solidFill>
                <a:latin typeface="+mn-lt"/>
                <a:ea typeface="+mn-ea"/>
                <a:cs typeface="+mn-cs"/>
              </a:rPr>
              <a:t>מספר מילים על קורסים מקוונים</a:t>
            </a:r>
            <a:endParaRPr lang="he-IL" sz="4000" dirty="0">
              <a:solidFill>
                <a:schemeClr val="dk1"/>
              </a:solidFill>
              <a:latin typeface="+mn-lt"/>
              <a:ea typeface="+mn-ea"/>
              <a:cs typeface="+mn-cs"/>
            </a:endParaRPr>
          </a:p>
        </p:txBody>
      </p:sp>
      <p:sp>
        <p:nvSpPr>
          <p:cNvPr id="3" name="Content Placeholder 2"/>
          <p:cNvSpPr>
            <a:spLocks noGrp="1"/>
          </p:cNvSpPr>
          <p:nvPr>
            <p:ph idx="1"/>
          </p:nvPr>
        </p:nvSpPr>
        <p:spPr>
          <a:xfrm>
            <a:off x="838200" y="2146299"/>
            <a:ext cx="10515600" cy="4030663"/>
          </a:xfrm>
        </p:spPr>
        <p:txBody>
          <a:bodyPr/>
          <a:lstStyle/>
          <a:p>
            <a:r>
              <a:rPr lang="he-IL" dirty="0" smtClean="0"/>
              <a:t>הערכה נמוכה</a:t>
            </a:r>
          </a:p>
          <a:p>
            <a:r>
              <a:rPr lang="he-IL" dirty="0" smtClean="0"/>
              <a:t>יישום פרקטיקות הוראה למידה פרונטאלית</a:t>
            </a:r>
          </a:p>
          <a:p>
            <a:r>
              <a:rPr lang="he-IL" dirty="0"/>
              <a:t>קשב קשב תרדוף...</a:t>
            </a:r>
          </a:p>
          <a:p>
            <a:r>
              <a:rPr lang="he-IL" dirty="0" smtClean="0"/>
              <a:t>אולי דיאלוג?</a:t>
            </a:r>
            <a:endParaRPr lang="he-IL" dirty="0"/>
          </a:p>
        </p:txBody>
      </p:sp>
      <p:pic>
        <p:nvPicPr>
          <p:cNvPr id="13314" name="Picture 2" descr="Image result for online cou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4100"/>
            <a:ext cx="7071782"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3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al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4432300" y="204351"/>
            <a:ext cx="3948112" cy="1992749"/>
          </a:xfrm>
          <a:prstGeom prst="rect">
            <a:avLst/>
          </a:prstGeom>
          <a:solidFill>
            <a:schemeClr val="bg2">
              <a:alpha val="31000"/>
            </a:schemeClr>
          </a:solidFill>
          <a:ln w="6350" cap="flat" cmpd="sng" algn="ctr">
            <a:noFill/>
            <a:prstDash val="solid"/>
            <a:miter lim="800000"/>
          </a:ln>
          <a:effectLst>
            <a:outerShdw blurRad="292100" dist="139700" dir="2700000" algn="tl" rotWithShape="0">
              <a:srgbClr val="333333">
                <a:alpha val="65000"/>
              </a:srgbClr>
            </a:outerShdw>
          </a:effectLst>
          <a:ex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he-IL" sz="11500" dirty="0" smtClean="0"/>
              <a:t>הקורס</a:t>
            </a:r>
            <a:endParaRPr lang="he-IL" sz="11500" dirty="0"/>
          </a:p>
        </p:txBody>
      </p:sp>
    </p:spTree>
    <p:extLst>
      <p:ext uri="{BB962C8B-B14F-4D97-AF65-F5344CB8AC3E}">
        <p14:creationId xmlns:p14="http://schemas.microsoft.com/office/powerpoint/2010/main" val="879664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250825"/>
            <a:ext cx="10944225" cy="1325563"/>
          </a:xfr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t>הוראה ולמידה בעזרת טכנולוגיות למידה שיתופית</a:t>
            </a:r>
          </a:p>
        </p:txBody>
      </p:sp>
      <p:sp>
        <p:nvSpPr>
          <p:cNvPr id="3" name="Content Placeholder 2"/>
          <p:cNvSpPr>
            <a:spLocks noGrp="1"/>
          </p:cNvSpPr>
          <p:nvPr>
            <p:ph idx="1"/>
          </p:nvPr>
        </p:nvSpPr>
        <p:spPr>
          <a:xfrm>
            <a:off x="723900" y="2359025"/>
            <a:ext cx="10515600" cy="4351338"/>
          </a:xfrm>
        </p:spPr>
        <p:txBody>
          <a:bodyPr/>
          <a:lstStyle/>
          <a:p>
            <a:r>
              <a:rPr lang="he-IL" dirty="0" smtClean="0"/>
              <a:t>שישים וארבעה סטודנטים</a:t>
            </a:r>
          </a:p>
          <a:p>
            <a:pPr lvl="1"/>
            <a:r>
              <a:rPr lang="he-IL" dirty="0" smtClean="0"/>
              <a:t>מקצועות שונים</a:t>
            </a:r>
          </a:p>
          <a:p>
            <a:pPr lvl="1"/>
            <a:r>
              <a:rPr lang="he-IL" dirty="0" smtClean="0"/>
              <a:t>לגילאים שונים</a:t>
            </a:r>
          </a:p>
          <a:p>
            <a:pPr lvl="1"/>
            <a:r>
              <a:rPr lang="he-IL" dirty="0" smtClean="0"/>
              <a:t>ידע טכנולוגי שונה</a:t>
            </a:r>
          </a:p>
          <a:p>
            <a:pPr lvl="1"/>
            <a:r>
              <a:rPr lang="he-IL" dirty="0" smtClean="0"/>
              <a:t>צרכים טכנולוגים שונים</a:t>
            </a:r>
          </a:p>
          <a:p>
            <a:r>
              <a:rPr lang="he-IL" dirty="0" smtClean="0"/>
              <a:t>שאני אלמד אותם?</a:t>
            </a:r>
          </a:p>
          <a:p>
            <a:r>
              <a:rPr lang="he-IL" dirty="0" smtClean="0"/>
              <a:t>טוב, אני אלמד אותם על </a:t>
            </a:r>
            <a:r>
              <a:rPr lang="he-IL" dirty="0">
                <a:solidFill>
                  <a:schemeClr val="dk1"/>
                </a:solidFill>
              </a:rPr>
              <a:t>הוראה ולמידה בעזרת טכנולוגיות למידה שיתופית</a:t>
            </a:r>
            <a:r>
              <a:rPr lang="he-IL" dirty="0" smtClean="0"/>
              <a:t>. </a:t>
            </a:r>
          </a:p>
        </p:txBody>
      </p:sp>
    </p:spTree>
    <p:extLst>
      <p:ext uri="{BB962C8B-B14F-4D97-AF65-F5344CB8AC3E}">
        <p14:creationId xmlns:p14="http://schemas.microsoft.com/office/powerpoint/2010/main" val="3248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Image result for educational technology"/>
          <p:cNvPicPr>
            <a:picLocks noChangeAspect="1" noChangeArrowheads="1"/>
          </p:cNvPicPr>
          <p:nvPr/>
        </p:nvPicPr>
        <p:blipFill rotWithShape="1">
          <a:blip r:embed="rId2">
            <a:extLst>
              <a:ext uri="{28A0092B-C50C-407E-A947-70E740481C1C}">
                <a14:useLocalDpi xmlns:a14="http://schemas.microsoft.com/office/drawing/2010/main" val="0"/>
              </a:ext>
            </a:extLst>
          </a:blip>
          <a:srcRect l="1" t="-26732" r="-4571" b="1"/>
          <a:stretch/>
        </p:blipFill>
        <p:spPr bwMode="auto">
          <a:xfrm>
            <a:off x="1947679" y="316585"/>
            <a:ext cx="3195821" cy="2737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08" name="Picture 4" descr="Image result for collaborative le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2240" y="3053774"/>
            <a:ext cx="3187700" cy="318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854200" y="4065805"/>
            <a:ext cx="3737249" cy="2175669"/>
          </a:xfr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he-IL" sz="4000" dirty="0"/>
              <a:t>הוראה ולמידה בעזרת טכנולוגיות למידה שיתופית</a:t>
            </a:r>
            <a:endParaRPr lang="he-IL" sz="4000" dirty="0"/>
          </a:p>
        </p:txBody>
      </p:sp>
      <p:sp>
        <p:nvSpPr>
          <p:cNvPr id="4" name="Rectangle 3"/>
          <p:cNvSpPr/>
          <p:nvPr/>
        </p:nvSpPr>
        <p:spPr>
          <a:xfrm>
            <a:off x="8418380" y="2913459"/>
            <a:ext cx="2935419" cy="646331"/>
          </a:xfrm>
          <a:prstGeom prst="rect">
            <a:avLst/>
          </a:prstGeom>
        </p:spPr>
        <p:txBody>
          <a:bodyPr wrap="none">
            <a:spAutoFit/>
          </a:bodyPr>
          <a:lstStyle/>
          <a:p>
            <a:r>
              <a:rPr lang="he-IL" sz="3600" dirty="0"/>
              <a:t>למידה </a:t>
            </a:r>
            <a:r>
              <a:rPr lang="he-IL" sz="3600" dirty="0" smtClean="0"/>
              <a:t>שיתופית</a:t>
            </a:r>
            <a:endParaRPr lang="he-IL" sz="3600" dirty="0"/>
          </a:p>
        </p:txBody>
      </p:sp>
      <p:sp>
        <p:nvSpPr>
          <p:cNvPr id="5" name="Rectangle 4"/>
          <p:cNvSpPr/>
          <p:nvPr/>
        </p:nvSpPr>
        <p:spPr>
          <a:xfrm>
            <a:off x="1810790" y="175776"/>
            <a:ext cx="3227167" cy="646331"/>
          </a:xfrm>
          <a:prstGeom prst="rect">
            <a:avLst/>
          </a:prstGeom>
        </p:spPr>
        <p:txBody>
          <a:bodyPr wrap="none">
            <a:spAutoFit/>
          </a:bodyPr>
          <a:lstStyle/>
          <a:p>
            <a:r>
              <a:rPr lang="he-IL" sz="3600" dirty="0"/>
              <a:t>טכנולוגיות למידה</a:t>
            </a:r>
          </a:p>
        </p:txBody>
      </p:sp>
      <p:sp>
        <p:nvSpPr>
          <p:cNvPr id="6" name="Down Arrow 5"/>
          <p:cNvSpPr/>
          <p:nvPr/>
        </p:nvSpPr>
        <p:spPr>
          <a:xfrm rot="5400000">
            <a:off x="6553200" y="4029689"/>
            <a:ext cx="596900" cy="2247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0" name="Down Arrow 9"/>
          <p:cNvSpPr/>
          <p:nvPr/>
        </p:nvSpPr>
        <p:spPr>
          <a:xfrm>
            <a:off x="3125924" y="3194583"/>
            <a:ext cx="596900" cy="70864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9" name="Content Placeholder 2"/>
          <p:cNvSpPr txBox="1">
            <a:spLocks/>
          </p:cNvSpPr>
          <p:nvPr/>
        </p:nvSpPr>
        <p:spPr>
          <a:xfrm>
            <a:off x="8724900" y="509151"/>
            <a:ext cx="1952624" cy="919599"/>
          </a:xfrm>
          <a:prstGeom prst="rect">
            <a:avLst/>
          </a:prstGeom>
          <a:solidFill>
            <a:schemeClr val="bg2"/>
          </a:solidFill>
          <a:ln w="6350" cap="flat" cmpd="sng" algn="ctr">
            <a:noFill/>
            <a:prstDash val="solid"/>
            <a:miter lim="800000"/>
          </a:ln>
          <a:effectLst>
            <a:outerShdw blurRad="292100" dist="139700" dir="2700000" algn="tl" rotWithShape="0">
              <a:srgbClr val="333333">
                <a:alpha val="65000"/>
              </a:srgbClr>
            </a:outerShdw>
          </a:effectLst>
          <a:ex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he-IL" sz="4000" dirty="0" smtClean="0"/>
              <a:t>הקורס</a:t>
            </a:r>
            <a:endParaRPr lang="he-IL" sz="4000" dirty="0"/>
          </a:p>
        </p:txBody>
      </p:sp>
    </p:spTree>
    <p:extLst>
      <p:ext uri="{BB962C8B-B14F-4D97-AF65-F5344CB8AC3E}">
        <p14:creationId xmlns:p14="http://schemas.microsoft.com/office/powerpoint/2010/main" val="22629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5" grpId="0"/>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תרשים תשובות לטופס. כותרת שאלה: עד כמה אתה מכיר את הכלים הבאים?. מספר תשובות: ."/>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4" descr="תרשים תשובות לטופס. כותרת שאלה: עד כמה אתה מכיר את הכלים הבאים?. מספר תשובות: ."/>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8" descr="תרשים תשובות לטופס. כותרת שאלה: עד כמה אתה מכיר את הכלים הבאים?. מספר תשובות: ."/>
          <p:cNvSpPr>
            <a:spLocks noGrp="1" noChangeAspect="1" noChangeArrowheads="1"/>
          </p:cNvSpPr>
          <p:nvPr>
            <p:ph type="title"/>
          </p:nvPr>
        </p:nvSpPr>
        <p:spPr bwMode="auto">
          <a:xfrm>
            <a:off x="460375" y="153763"/>
            <a:ext cx="10889343" cy="851542"/>
          </a:xfrm>
          <a:prstGeom prst="rect">
            <a:avLst/>
          </a:prstGeo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t>עד כמה אנחנו משתמשים בטכנלוגיות למידה</a:t>
            </a:r>
            <a:r>
              <a:rPr lang="he-IL" sz="4000" dirty="0"/>
              <a:t>?</a:t>
            </a:r>
            <a:endParaRPr lang="he-IL" sz="4000" dirty="0"/>
          </a:p>
        </p:txBody>
      </p:sp>
      <p:sp>
        <p:nvSpPr>
          <p:cNvPr id="8" name="AutoShape 10" descr="תרשים תשובות לטופס. כותרת שאלה: עד כמה אתה מכיר את הכלים הבאים?. מספר תשובות: ."/>
          <p:cNvSpPr>
            <a:spLocks noChangeAspect="1" noChangeArrowheads="1"/>
          </p:cNvSpPr>
          <p:nvPr/>
        </p:nvSpPr>
        <p:spPr bwMode="auto">
          <a:xfrm>
            <a:off x="460375" y="388938"/>
            <a:ext cx="8132296" cy="81322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1" name="Rectangle 10"/>
          <p:cNvSpPr/>
          <p:nvPr/>
        </p:nvSpPr>
        <p:spPr>
          <a:xfrm>
            <a:off x="3760118" y="5377934"/>
            <a:ext cx="4926349" cy="523220"/>
          </a:xfrm>
          <a:prstGeom prst="rect">
            <a:avLst/>
          </a:prstGeom>
        </p:spPr>
        <p:txBody>
          <a:bodyPr wrap="none">
            <a:spAutoFit/>
          </a:bodyPr>
          <a:lstStyle/>
          <a:p>
            <a:pPr algn="r" rtl="1"/>
            <a:r>
              <a:rPr lang="en-US" sz="2800" dirty="0" smtClean="0"/>
              <a:t>*</a:t>
            </a:r>
            <a:r>
              <a:rPr lang="he-IL" sz="2800" dirty="0" smtClean="0"/>
              <a:t>סקר </a:t>
            </a:r>
            <a:r>
              <a:rPr lang="he-IL" sz="2800" dirty="0"/>
              <a:t>אותו ערכנו בתחילת הקורס. </a:t>
            </a:r>
          </a:p>
        </p:txBody>
      </p:sp>
      <p:sp>
        <p:nvSpPr>
          <p:cNvPr id="2" name="AutoShape 2" descr="תרשים תשובות לטופס. כותרת שאלה: עד כמה אתה מכיר את הכלים הבאים?. מספר תשובות: ."/>
          <p:cNvSpPr>
            <a:spLocks noChangeAspect="1" noChangeArrowheads="1"/>
          </p:cNvSpPr>
          <p:nvPr/>
        </p:nvSpPr>
        <p:spPr bwMode="auto">
          <a:xfrm>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 name="214722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2775" y="1714501"/>
            <a:ext cx="10172700" cy="4895850"/>
          </a:xfrm>
          <a:prstGeom prst="rect">
            <a:avLst/>
          </a:prstGeom>
        </p:spPr>
      </p:pic>
    </p:spTree>
    <p:extLst>
      <p:ext uri="{BB962C8B-B14F-4D97-AF65-F5344CB8AC3E}">
        <p14:creationId xmlns:p14="http://schemas.microsoft.com/office/powerpoint/2010/main" val="1110703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68737"/>
            <a:ext cx="10515600" cy="1088564"/>
          </a:xfr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t>הוראה ולמידה בעזרת טכנולוגיות למידה שיתופית</a:t>
            </a:r>
            <a:endParaRPr lang="he-IL" sz="4000" dirty="0"/>
          </a:p>
        </p:txBody>
      </p:sp>
      <p:sp>
        <p:nvSpPr>
          <p:cNvPr id="3" name="Content Placeholder 2"/>
          <p:cNvSpPr>
            <a:spLocks noGrp="1"/>
          </p:cNvSpPr>
          <p:nvPr>
            <p:ph idx="1"/>
          </p:nvPr>
        </p:nvSpPr>
        <p:spPr>
          <a:xfrm>
            <a:off x="838200" y="2133599"/>
            <a:ext cx="10515600" cy="4043363"/>
          </a:xfrm>
        </p:spPr>
        <p:txBody>
          <a:bodyPr>
            <a:normAutofit/>
          </a:bodyPr>
          <a:lstStyle/>
          <a:p>
            <a:r>
              <a:rPr lang="he-IL" sz="4000" dirty="0" smtClean="0"/>
              <a:t>קבוצת פייסבוק</a:t>
            </a:r>
          </a:p>
          <a:p>
            <a:r>
              <a:rPr lang="he-IL" sz="4000" dirty="0" smtClean="0"/>
              <a:t>עבודה עם גוגל דוקס</a:t>
            </a:r>
          </a:p>
          <a:p>
            <a:r>
              <a:rPr lang="he-IL" sz="4000" dirty="0" smtClean="0"/>
              <a:t>ערוץ יוטיוב</a:t>
            </a:r>
          </a:p>
        </p:txBody>
      </p:sp>
      <p:pic>
        <p:nvPicPr>
          <p:cNvPr id="5" name="Picture 2" descr="Image result for dialog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651" y="3234399"/>
            <a:ext cx="4953199" cy="330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60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 name="TextBox 3"/>
          <p:cNvSpPr txBox="1"/>
          <p:nvPr/>
        </p:nvSpPr>
        <p:spPr>
          <a:xfrm>
            <a:off x="6114341" y="1963638"/>
            <a:ext cx="6023700" cy="3785652"/>
          </a:xfrm>
          <a:prstGeom prst="rect">
            <a:avLst/>
          </a:prstGeom>
          <a:solidFill>
            <a:schemeClr val="bg1">
              <a:alpha val="26000"/>
            </a:schemeClr>
          </a:solidFill>
          <a:ln>
            <a:noFill/>
          </a:ln>
          <a:effectLst/>
        </p:spPr>
        <p:style>
          <a:lnRef idx="2">
            <a:schemeClr val="accent4"/>
          </a:lnRef>
          <a:fillRef idx="1">
            <a:schemeClr val="lt1"/>
          </a:fillRef>
          <a:effectRef idx="0">
            <a:schemeClr val="accent4"/>
          </a:effectRef>
          <a:fontRef idx="minor">
            <a:schemeClr val="dk1"/>
          </a:fontRef>
        </p:style>
        <p:txBody>
          <a:bodyPr wrap="square" rtlCol="1">
            <a:spAutoFit/>
          </a:bodyPr>
          <a:lstStyle/>
          <a:p>
            <a:pPr algn="ct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נסו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לתת </a:t>
            </a: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לסטודנטים שלכם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ליצור </a:t>
            </a: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ולשתף סרטונים כמטלות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למידה</a:t>
            </a:r>
          </a:p>
          <a:p>
            <a:pPr algn="ctr"/>
            <a:endPar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9268858" y="811857"/>
            <a:ext cx="2544286" cy="707886"/>
          </a:xfrm>
          <a:prstGeom prst="rect">
            <a:avLst/>
          </a:prstGeom>
        </p:spPr>
        <p:txBody>
          <a:bodyPr wrap="none">
            <a:spAutoFit/>
          </a:bodyPr>
          <a:lstStyle/>
          <a:p>
            <a:pPr algn="ctr"/>
            <a:r>
              <a:rPr lang="he-IL" sz="4000" dirty="0">
                <a:ln w="0"/>
                <a:effectLst>
                  <a:outerShdw blurRad="38100" dist="19050" dir="2700000" algn="tl" rotWithShape="0">
                    <a:schemeClr val="dk1">
                      <a:alpha val="40000"/>
                    </a:schemeClr>
                  </a:outerShdw>
                </a:effectLst>
              </a:rPr>
              <a:t>מסר </a:t>
            </a:r>
            <a:r>
              <a:rPr lang="he-IL" sz="4000" dirty="0" smtClean="0">
                <a:ln w="0"/>
                <a:effectLst>
                  <a:outerShdw blurRad="38100" dist="19050" dir="2700000" algn="tl" rotWithShape="0">
                    <a:schemeClr val="dk1">
                      <a:alpha val="40000"/>
                    </a:schemeClr>
                  </a:outerShdw>
                </a:effectLst>
              </a:rPr>
              <a:t>הביתה</a:t>
            </a:r>
            <a:endParaRPr lang="he-IL" sz="4000" dirty="0">
              <a:ln w="0"/>
              <a:effectLst>
                <a:outerShdw blurRad="38100" dist="19050" dir="2700000" algn="tl" rotWithShape="0">
                  <a:schemeClr val="dk1">
                    <a:alpha val="40000"/>
                  </a:schemeClr>
                </a:outerShdw>
              </a:effectLst>
            </a:endParaRPr>
          </a:p>
        </p:txBody>
      </p:sp>
      <p:pic>
        <p:nvPicPr>
          <p:cNvPr id="3080" name="Picture 8" descr="Image result for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963638"/>
            <a:ext cx="5113866" cy="37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29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שתי פרקטיקות לדוגמה</a:t>
            </a:r>
            <a:endParaRPr lang="he-IL" sz="4000" dirty="0">
              <a:solidFill>
                <a:schemeClr val="dk1"/>
              </a:solidFill>
              <a:latin typeface="+mn-lt"/>
              <a:ea typeface="+mn-ea"/>
              <a:cs typeface="+mn-cs"/>
            </a:endParaRPr>
          </a:p>
        </p:txBody>
      </p:sp>
      <p:sp>
        <p:nvSpPr>
          <p:cNvPr id="3" name="Content Placeholder 2"/>
          <p:cNvSpPr>
            <a:spLocks noGrp="1"/>
          </p:cNvSpPr>
          <p:nvPr>
            <p:ph idx="1"/>
          </p:nvPr>
        </p:nvSpPr>
        <p:spPr/>
        <p:txBody>
          <a:bodyPr>
            <a:normAutofit/>
          </a:bodyPr>
          <a:lstStyle/>
          <a:p>
            <a:pPr marL="514350" indent="-514350">
              <a:lnSpc>
                <a:spcPct val="200000"/>
              </a:lnSpc>
              <a:buAutoNum type="arabicPeriod"/>
            </a:pPr>
            <a:r>
              <a:rPr lang="he-IL" sz="3600" dirty="0" smtClean="0"/>
              <a:t>מיצוי עקרונות ממאמר</a:t>
            </a:r>
          </a:p>
          <a:p>
            <a:pPr marL="514350" indent="-514350">
              <a:lnSpc>
                <a:spcPct val="200000"/>
              </a:lnSpc>
              <a:buAutoNum type="arabicPeriod"/>
            </a:pPr>
            <a:r>
              <a:rPr lang="he-IL" sz="3600" dirty="0" smtClean="0"/>
              <a:t>יצירה של סרטוני הדרכה (</a:t>
            </a:r>
            <a:r>
              <a:rPr lang="en-US" sz="3600" dirty="0" smtClean="0"/>
              <a:t>Tutorials</a:t>
            </a:r>
            <a:r>
              <a:rPr lang="he-IL" sz="3600" dirty="0" smtClean="0"/>
              <a:t>)</a:t>
            </a:r>
            <a:endParaRPr lang="he-IL" sz="3600" dirty="0"/>
          </a:p>
        </p:txBody>
      </p:sp>
    </p:spTree>
    <p:extLst>
      <p:ext uri="{BB962C8B-B14F-4D97-AF65-F5344CB8AC3E}">
        <p14:creationId xmlns:p14="http://schemas.microsoft.com/office/powerpoint/2010/main" val="120770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שתי פרקטיקות לדוגמה</a:t>
            </a:r>
            <a:endParaRPr lang="he-IL" sz="4000" dirty="0">
              <a:solidFill>
                <a:schemeClr val="dk1"/>
              </a:solidFill>
              <a:latin typeface="+mn-lt"/>
              <a:ea typeface="+mn-ea"/>
              <a:cs typeface="+mn-cs"/>
            </a:endParaRPr>
          </a:p>
        </p:txBody>
      </p:sp>
      <p:sp>
        <p:nvSpPr>
          <p:cNvPr id="3" name="Content Placeholder 2"/>
          <p:cNvSpPr>
            <a:spLocks noGrp="1"/>
          </p:cNvSpPr>
          <p:nvPr>
            <p:ph idx="1"/>
          </p:nvPr>
        </p:nvSpPr>
        <p:spPr/>
        <p:txBody>
          <a:bodyPr>
            <a:normAutofit/>
          </a:bodyPr>
          <a:lstStyle/>
          <a:p>
            <a:pPr marL="514350" indent="-514350">
              <a:lnSpc>
                <a:spcPct val="200000"/>
              </a:lnSpc>
              <a:buAutoNum type="arabicPeriod"/>
            </a:pPr>
            <a:r>
              <a:rPr lang="he-IL" sz="3600" b="1" dirty="0" smtClean="0">
                <a:solidFill>
                  <a:srgbClr val="FF0000"/>
                </a:solidFill>
              </a:rPr>
              <a:t>מיצוי עקרונות ממאמר</a:t>
            </a:r>
          </a:p>
          <a:p>
            <a:pPr marL="514350" indent="-514350">
              <a:lnSpc>
                <a:spcPct val="200000"/>
              </a:lnSpc>
              <a:buAutoNum type="arabicPeriod"/>
            </a:pPr>
            <a:r>
              <a:rPr lang="he-IL" sz="3600" dirty="0" smtClean="0"/>
              <a:t>יצירה של סרטוני הדרכה (</a:t>
            </a:r>
            <a:r>
              <a:rPr lang="en-US" sz="3600" dirty="0" smtClean="0"/>
              <a:t>Tutorials</a:t>
            </a:r>
            <a:r>
              <a:rPr lang="he-IL" sz="3600" dirty="0" smtClean="0"/>
              <a:t>)</a:t>
            </a:r>
            <a:endParaRPr lang="he-IL" sz="3600" dirty="0"/>
          </a:p>
        </p:txBody>
      </p:sp>
    </p:spTree>
    <p:extLst>
      <p:ext uri="{BB962C8B-B14F-4D97-AF65-F5344CB8AC3E}">
        <p14:creationId xmlns:p14="http://schemas.microsoft.com/office/powerpoint/2010/main" val="887273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1966" b="9630"/>
          <a:stretch/>
        </p:blipFill>
        <p:spPr>
          <a:xfrm>
            <a:off x="317499" y="288272"/>
            <a:ext cx="11430001" cy="5849859"/>
          </a:xfrm>
          <a:prstGeom prst="rect">
            <a:avLst/>
          </a:prstGeom>
        </p:spPr>
      </p:pic>
      <p:sp>
        <p:nvSpPr>
          <p:cNvPr id="2" name="Title 1"/>
          <p:cNvSpPr>
            <a:spLocks noGrp="1"/>
          </p:cNvSpPr>
          <p:nvPr>
            <p:ph type="title"/>
          </p:nvPr>
        </p:nvSpPr>
        <p:spPr>
          <a:xfrm>
            <a:off x="0" y="4254602"/>
            <a:ext cx="3640395" cy="1325563"/>
          </a:xfrm>
          <a:solidFill>
            <a:schemeClr val="accent1">
              <a:alpha val="53000"/>
            </a:schemeClr>
          </a:solidFill>
        </p:spPr>
        <p:txBody>
          <a:bodyPr/>
          <a:lstStyle/>
          <a:p>
            <a:pPr algn="ctr"/>
            <a:r>
              <a:rPr lang="he-IL" dirty="0" smtClean="0"/>
              <a:t>מיצוי עקרונות ממאמר</a:t>
            </a:r>
            <a:endParaRPr lang="he-IL" dirty="0"/>
          </a:p>
        </p:txBody>
      </p:sp>
    </p:spTree>
    <p:extLst>
      <p:ext uri="{BB962C8B-B14F-4D97-AF65-F5344CB8AC3E}">
        <p14:creationId xmlns:p14="http://schemas.microsoft.com/office/powerpoint/2010/main" val="3776660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70" y="149972"/>
            <a:ext cx="10515600" cy="1325563"/>
          </a:xfrm>
        </p:spPr>
        <p:txBody>
          <a:bodyPr/>
          <a:lstStyle/>
          <a:p>
            <a:pPr algn="ctr"/>
            <a:r>
              <a:rPr lang="he-IL" sz="4000" dirty="0">
                <a:solidFill>
                  <a:schemeClr val="dk1"/>
                </a:solidFill>
                <a:latin typeface="+mn-lt"/>
                <a:ea typeface="+mn-ea"/>
                <a:cs typeface="+mn-cs"/>
              </a:rPr>
              <a:t>מיצוי עקרונות ממאמר</a:t>
            </a:r>
            <a:r>
              <a:rPr lang="he-IL" b="1" dirty="0">
                <a:solidFill>
                  <a:srgbClr val="FF0000"/>
                </a:solidFill>
              </a:rPr>
              <a:t/>
            </a:r>
            <a:br>
              <a:rPr lang="he-IL" b="1" dirty="0">
                <a:solidFill>
                  <a:srgbClr val="FF0000"/>
                </a:solidFill>
              </a:rPr>
            </a:br>
            <a:r>
              <a:rPr lang="he-IL" dirty="0" smtClean="0"/>
              <a:t>אגרון</a:t>
            </a:r>
            <a:r>
              <a:rPr lang="en-US" dirty="0" smtClean="0"/>
              <a:t> </a:t>
            </a:r>
            <a:r>
              <a:rPr lang="he-IL" dirty="0"/>
              <a:t>סרטונים</a:t>
            </a:r>
            <a:endParaRPr lang="en-US" dirty="0">
              <a:cs typeface="+mn-cs"/>
            </a:endParaRPr>
          </a:p>
        </p:txBody>
      </p:sp>
      <p:sp>
        <p:nvSpPr>
          <p:cNvPr id="3" name="Content Placeholder 2"/>
          <p:cNvSpPr>
            <a:spLocks noGrp="1"/>
          </p:cNvSpPr>
          <p:nvPr>
            <p:ph idx="1"/>
          </p:nvPr>
        </p:nvSpPr>
        <p:spPr>
          <a:xfrm>
            <a:off x="1241612" y="1287742"/>
            <a:ext cx="10515600" cy="4351338"/>
          </a:xfrm>
        </p:spPr>
        <p:txBody>
          <a:bodyPr>
            <a:normAutofit/>
          </a:bodyPr>
          <a:lstStyle/>
          <a:p>
            <a:pPr marL="261938" algn="r" rtl="1"/>
            <a:r>
              <a:rPr lang="he-IL" dirty="0" smtClean="0"/>
              <a:t>תוכן הסרטון</a:t>
            </a:r>
          </a:p>
          <a:p>
            <a:pPr lvl="1" algn="r" rtl="1"/>
            <a:r>
              <a:rPr lang="he-IL" dirty="0" smtClean="0"/>
              <a:t>הגדרה של המושג.</a:t>
            </a:r>
          </a:p>
          <a:p>
            <a:pPr lvl="1" algn="r" rtl="1"/>
            <a:r>
              <a:rPr lang="he-IL" dirty="0" smtClean="0"/>
              <a:t>הסבר המושג מתוך הספרות.</a:t>
            </a:r>
          </a:p>
          <a:p>
            <a:pPr lvl="1" algn="r" rtl="1"/>
            <a:r>
              <a:rPr lang="he-IL" dirty="0" smtClean="0"/>
              <a:t>דברים נוספים שכדאי לדעת על המושג (פרט למה שנאמר במאמר\הרצאה).</a:t>
            </a:r>
            <a:endParaRPr lang="he-IL" dirty="0"/>
          </a:p>
          <a:p>
            <a:pPr lvl="1" algn="r" rtl="1"/>
            <a:r>
              <a:rPr lang="he-IL" dirty="0" smtClean="0"/>
              <a:t>שתי דוגמאות </a:t>
            </a:r>
            <a:r>
              <a:rPr lang="he-IL" dirty="0"/>
              <a:t>למושג. </a:t>
            </a:r>
            <a:r>
              <a:rPr lang="he-IL" dirty="0" smtClean="0"/>
              <a:t>במקרים של מושגים מפורטים במיוחד, ניתן לספק יותר דוגמאות.</a:t>
            </a:r>
            <a:endParaRPr lang="en-US" dirty="0"/>
          </a:p>
          <a:p>
            <a:pPr lvl="1" algn="r" rtl="1"/>
            <a:r>
              <a:rPr lang="he-IL" dirty="0" smtClean="0"/>
              <a:t>רלונטיות המושג ל</a:t>
            </a:r>
            <a:r>
              <a:rPr lang="en-US" dirty="0" smtClean="0"/>
              <a:t>CSCL</a:t>
            </a:r>
            <a:r>
              <a:rPr lang="he-IL" dirty="0" smtClean="0"/>
              <a:t>.</a:t>
            </a:r>
          </a:p>
          <a:p>
            <a:pPr lvl="1" algn="r" rtl="1"/>
            <a:r>
              <a:rPr lang="he-IL" dirty="0"/>
              <a:t>אילו רעיונות פדגוגיים, יישומיים, למדת </a:t>
            </a:r>
            <a:r>
              <a:rPr lang="he-IL" dirty="0" smtClean="0"/>
              <a:t>מהמאמר?</a:t>
            </a:r>
            <a:endParaRPr lang="en-US" dirty="0"/>
          </a:p>
        </p:txBody>
      </p:sp>
      <p:pic>
        <p:nvPicPr>
          <p:cNvPr id="4" name="Picture 2" descr="Image result for multim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17" t="15754" r="8145" b="7877"/>
          <a:stretch/>
        </p:blipFill>
        <p:spPr bwMode="auto">
          <a:xfrm>
            <a:off x="161366" y="4416378"/>
            <a:ext cx="4961964" cy="223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62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שתי פרקטיקות לדוגמה</a:t>
            </a:r>
            <a:endParaRPr lang="he-IL" sz="4000" dirty="0">
              <a:solidFill>
                <a:schemeClr val="dk1"/>
              </a:solidFill>
              <a:latin typeface="+mn-lt"/>
              <a:ea typeface="+mn-ea"/>
              <a:cs typeface="+mn-cs"/>
            </a:endParaRPr>
          </a:p>
        </p:txBody>
      </p:sp>
      <p:sp>
        <p:nvSpPr>
          <p:cNvPr id="3" name="Content Placeholder 2"/>
          <p:cNvSpPr>
            <a:spLocks noGrp="1"/>
          </p:cNvSpPr>
          <p:nvPr>
            <p:ph idx="1"/>
          </p:nvPr>
        </p:nvSpPr>
        <p:spPr/>
        <p:txBody>
          <a:bodyPr>
            <a:normAutofit/>
          </a:bodyPr>
          <a:lstStyle/>
          <a:p>
            <a:pPr marL="514350" indent="-514350">
              <a:lnSpc>
                <a:spcPct val="200000"/>
              </a:lnSpc>
              <a:buAutoNum type="arabicPeriod"/>
            </a:pPr>
            <a:r>
              <a:rPr lang="he-IL" sz="3600" dirty="0" smtClean="0"/>
              <a:t>מיצוי עקרונות ממאמר</a:t>
            </a:r>
          </a:p>
          <a:p>
            <a:pPr marL="514350" indent="-514350">
              <a:lnSpc>
                <a:spcPct val="200000"/>
              </a:lnSpc>
              <a:buFont typeface="Arial" panose="020B0604020202020204" pitchFamily="34" charset="0"/>
              <a:buAutoNum type="arabicPeriod"/>
            </a:pPr>
            <a:r>
              <a:rPr lang="he-IL" sz="3600" b="1" dirty="0">
                <a:solidFill>
                  <a:srgbClr val="FF0000"/>
                </a:solidFill>
              </a:rPr>
              <a:t>יצירה של סרטוני הדרכה (</a:t>
            </a:r>
            <a:r>
              <a:rPr lang="en-US" sz="3600" b="1" dirty="0">
                <a:solidFill>
                  <a:srgbClr val="FF0000"/>
                </a:solidFill>
              </a:rPr>
              <a:t>Tutorials</a:t>
            </a:r>
            <a:r>
              <a:rPr lang="he-IL" sz="3600" b="1" dirty="0">
                <a:solidFill>
                  <a:srgbClr val="FF0000"/>
                </a:solidFill>
              </a:rPr>
              <a:t>)</a:t>
            </a:r>
            <a:endParaRPr lang="he-IL" sz="3600" b="1" dirty="0">
              <a:solidFill>
                <a:srgbClr val="FF0000"/>
              </a:solidFill>
            </a:endParaRPr>
          </a:p>
        </p:txBody>
      </p:sp>
    </p:spTree>
    <p:extLst>
      <p:ext uri="{BB962C8B-B14F-4D97-AF65-F5344CB8AC3E}">
        <p14:creationId xmlns:p14="http://schemas.microsoft.com/office/powerpoint/2010/main" val="689143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7075717"/>
              </p:ext>
            </p:extLst>
          </p:nvPr>
        </p:nvGraphicFramePr>
        <p:xfrm>
          <a:off x="88901" y="0"/>
          <a:ext cx="5945298" cy="6881698"/>
        </p:xfrm>
        <a:graphic>
          <a:graphicData uri="http://schemas.openxmlformats.org/drawingml/2006/table">
            <a:tbl>
              <a:tblPr rtl="1"/>
              <a:tblGrid>
                <a:gridCol w="5945298"/>
              </a:tblGrid>
              <a:tr h="106849">
                <a:tc>
                  <a:txBody>
                    <a:bodyPr/>
                    <a:lstStyle/>
                    <a:p>
                      <a:pPr algn="r" rtl="1" fontAlgn="b"/>
                      <a:r>
                        <a:rPr lang="he-IL" sz="1050" b="1" dirty="0">
                          <a:solidFill>
                            <a:srgbClr val="000000"/>
                          </a:solidFill>
                          <a:effectLst/>
                        </a:rPr>
                        <a:t>טכנולוגיה</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r>
              <a:tr h="151063">
                <a:tc>
                  <a:txBody>
                    <a:bodyPr/>
                    <a:lstStyle/>
                    <a:p>
                      <a:pPr algn="r" rtl="1" fontAlgn="b"/>
                      <a:r>
                        <a:rPr lang="he-IL" sz="1400" b="0">
                          <a:solidFill>
                            <a:srgbClr val="000000"/>
                          </a:solidFill>
                          <a:effectLst/>
                          <a:latin typeface="Arial" panose="020B0604020202020204" pitchFamily="34" charset="0"/>
                        </a:rPr>
                        <a:t>שימוש ב </a:t>
                      </a:r>
                      <a:r>
                        <a:rPr lang="en-US" sz="1400" b="0">
                          <a:solidFill>
                            <a:srgbClr val="000000"/>
                          </a:solidFill>
                          <a:effectLst/>
                          <a:latin typeface="Arial" panose="020B0604020202020204" pitchFamily="34" charset="0"/>
                        </a:rPr>
                        <a:t>oCam</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גוגל דרייב: העלאת קבצים, סידור תיקיות, שיתוף קבצים.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en-US" sz="1400" b="0">
                          <a:solidFill>
                            <a:srgbClr val="000000"/>
                          </a:solidFill>
                          <a:effectLst/>
                          <a:latin typeface="Calibri" panose="020F0502020204030204" pitchFamily="34" charset="0"/>
                        </a:rPr>
                        <a:t>Google docs </a:t>
                      </a:r>
                      <a:r>
                        <a:rPr lang="he-IL" sz="1400" b="0">
                          <a:solidFill>
                            <a:srgbClr val="000000"/>
                          </a:solidFill>
                          <a:effectLst/>
                          <a:latin typeface="Calibri" panose="020F0502020204030204" pitchFamily="34" charset="0"/>
                        </a:rPr>
                        <a:t>לאנשים שיועדים לעבוד עם </a:t>
                      </a:r>
                      <a:r>
                        <a:rPr lang="en-US" sz="1400" b="0">
                          <a:solidFill>
                            <a:srgbClr val="000000"/>
                          </a:solidFill>
                          <a:effectLst/>
                          <a:latin typeface="Calibri" panose="020F0502020204030204" pitchFamily="34" charset="0"/>
                        </a:rPr>
                        <a:t>Word</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endParaRPr lang="he-IL" sz="1400" b="0" dirty="0">
                        <a:solidFill>
                          <a:srgbClr val="000000"/>
                        </a:solidFill>
                        <a:effectLst/>
                        <a:latin typeface="Arial" panose="020B060402020202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יוטיוב</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smtClean="0">
                          <a:solidFill>
                            <a:srgbClr val="000000"/>
                          </a:solidFill>
                          <a:effectLst/>
                          <a:latin typeface="Calibri" panose="020F0502020204030204" pitchFamily="34" charset="0"/>
                        </a:rPr>
                        <a:t> </a:t>
                      </a:r>
                      <a:r>
                        <a:rPr lang="en-US" sz="1400" b="0" dirty="0" smtClean="0">
                          <a:solidFill>
                            <a:srgbClr val="000000"/>
                          </a:solidFill>
                          <a:effectLst/>
                          <a:latin typeface="Calibri" panose="020F0502020204030204" pitchFamily="34" charset="0"/>
                        </a:rPr>
                        <a:t>Google </a:t>
                      </a:r>
                      <a:r>
                        <a:rPr lang="en-US" sz="1400" b="0" dirty="0">
                          <a:solidFill>
                            <a:srgbClr val="000000"/>
                          </a:solidFill>
                          <a:effectLst/>
                          <a:latin typeface="Calibri" panose="020F0502020204030204" pitchFamily="34" charset="0"/>
                        </a:rPr>
                        <a:t>sheets </a:t>
                      </a:r>
                      <a:r>
                        <a:rPr lang="he-IL" sz="1400" b="0" dirty="0">
                          <a:solidFill>
                            <a:srgbClr val="000000"/>
                          </a:solidFill>
                          <a:effectLst/>
                          <a:latin typeface="Calibri" panose="020F0502020204030204" pitchFamily="34" charset="0"/>
                        </a:rPr>
                        <a:t>לאנשים שיודעים לעבוד עם </a:t>
                      </a:r>
                      <a:r>
                        <a:rPr lang="en-US" sz="1400" b="0" dirty="0">
                          <a:solidFill>
                            <a:srgbClr val="000000"/>
                          </a:solidFill>
                          <a:effectLst/>
                          <a:latin typeface="Calibri" panose="020F0502020204030204" pitchFamily="34" charset="0"/>
                        </a:rPr>
                        <a:t>excel</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a:solidFill>
                            <a:srgbClr val="000000"/>
                          </a:solidFill>
                          <a:effectLst/>
                          <a:latin typeface="Arial" panose="020B0604020202020204" pitchFamily="34" charset="0"/>
                        </a:rPr>
                        <a:t>פינטרסט למתחילים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u="sng">
                          <a:solidFill>
                            <a:srgbClr val="000000"/>
                          </a:solidFill>
                          <a:effectLst/>
                          <a:latin typeface="Arial" panose="020B0604020202020204" pitchFamily="34" charset="0"/>
                          <a:hlinkClick r:id="rId2"/>
                        </a:rPr>
                        <a:t>לינויט</a:t>
                      </a:r>
                      <a:endParaRPr lang="he-IL" sz="1400" b="0" u="sng">
                        <a:solidFill>
                          <a:srgbClr val="000000"/>
                        </a:solidFill>
                        <a:effectLst/>
                        <a:latin typeface="Arial" panose="020B060402020202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פייסבוק:</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en-US" sz="1400" b="0" dirty="0" err="1">
                          <a:solidFill>
                            <a:srgbClr val="000000"/>
                          </a:solidFill>
                          <a:effectLst/>
                          <a:latin typeface="Calibri" panose="020F0502020204030204" pitchFamily="34" charset="0"/>
                        </a:rPr>
                        <a:t>Kahoot</a:t>
                      </a:r>
                      <a:r>
                        <a:rPr lang="en-US" sz="1400" b="0" dirty="0">
                          <a:solidFill>
                            <a:srgbClr val="000000"/>
                          </a:solidFill>
                          <a:effectLst/>
                          <a:latin typeface="Calibri" panose="020F0502020204030204" pitchFamily="34" charset="0"/>
                        </a:rPr>
                        <a:t> </a:t>
                      </a:r>
                      <a:r>
                        <a:rPr lang="he-IL" sz="1400" b="0" dirty="0" smtClean="0">
                          <a:solidFill>
                            <a:srgbClr val="000000"/>
                          </a:solidFill>
                          <a:effectLst/>
                          <a:latin typeface="Calibri" panose="020F0502020204030204" pitchFamily="34" charset="0"/>
                        </a:rPr>
                        <a:t> למתקדמים</a:t>
                      </a:r>
                      <a:endParaRPr lang="he-IL" sz="1400" b="0" dirty="0">
                        <a:solidFill>
                          <a:srgbClr val="000000"/>
                        </a:solidFill>
                        <a:effectLst/>
                        <a:latin typeface="Calibri" panose="020F050202020403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a:solidFill>
                            <a:srgbClr val="000000"/>
                          </a:solidFill>
                          <a:effectLst/>
                          <a:latin typeface="Arial" panose="020B0604020202020204" pitchFamily="34" charset="0"/>
                        </a:rPr>
                        <a:t>עריכת סרטונים פשוטה</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a:solidFill>
                            <a:srgbClr val="000000"/>
                          </a:solidFill>
                          <a:effectLst/>
                          <a:latin typeface="Arial" panose="020B0604020202020204" pitchFamily="34" charset="0"/>
                        </a:rPr>
                        <a:t>יצירת מפת מושגי</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u="sng">
                          <a:solidFill>
                            <a:srgbClr val="000000"/>
                          </a:solidFill>
                          <a:effectLst/>
                          <a:latin typeface="Arial" panose="020B0604020202020204" pitchFamily="34" charset="0"/>
                          <a:hlinkClick r:id="rId3"/>
                        </a:rPr>
                        <a:t>יצירת ענן מושגים (אפשר גם תכנה אחרת)</a:t>
                      </a:r>
                      <a:endParaRPr lang="he-IL" sz="1400" b="0" u="sng">
                        <a:solidFill>
                          <a:srgbClr val="000000"/>
                        </a:solidFill>
                        <a:effectLst/>
                        <a:latin typeface="Arial" panose="020B060402020202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a:solidFill>
                            <a:srgbClr val="000000"/>
                          </a:solidFill>
                          <a:effectLst/>
                          <a:latin typeface="Arial" panose="020B0604020202020204" pitchFamily="34" charset="0"/>
                        </a:rPr>
                        <a:t>בניית אתר אישי פשוט (גוגל סייט, בלוגר)</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dirty="0">
                          <a:solidFill>
                            <a:srgbClr val="000000"/>
                          </a:solidFill>
                          <a:effectLst/>
                          <a:latin typeface="Arial" panose="020B0604020202020204" pitchFamily="34" charset="0"/>
                        </a:rPr>
                        <a:t>חיפוש מתקדם </a:t>
                      </a:r>
                      <a:r>
                        <a:rPr lang="he-IL" sz="1400" b="0" dirty="0" smtClean="0">
                          <a:solidFill>
                            <a:srgbClr val="000000"/>
                          </a:solidFill>
                          <a:effectLst/>
                          <a:latin typeface="Arial" panose="020B0604020202020204" pitchFamily="34" charset="0"/>
                        </a:rPr>
                        <a:t>בגוגל</a:t>
                      </a:r>
                      <a:endParaRPr lang="he-IL" sz="1400" b="0" dirty="0">
                        <a:solidFill>
                          <a:srgbClr val="000000"/>
                        </a:solidFill>
                        <a:effectLst/>
                        <a:latin typeface="Arial" panose="020B060402020202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en-US" sz="1400" b="0">
                          <a:solidFill>
                            <a:srgbClr val="000000"/>
                          </a:solidFill>
                          <a:effectLst/>
                          <a:latin typeface="Calibri" panose="020F0502020204030204" pitchFamily="34" charset="0"/>
                        </a:rPr>
                        <a:t>Desmos </a:t>
                      </a:r>
                      <a:r>
                        <a:rPr lang="he-IL" sz="1400" b="0">
                          <a:solidFill>
                            <a:srgbClr val="000000"/>
                          </a:solidFill>
                          <a:effectLst/>
                          <a:latin typeface="Calibri" panose="020F0502020204030204" pitchFamily="34" charset="0"/>
                        </a:rPr>
                        <a:t>למתחילים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שימוש ב </a:t>
                      </a:r>
                      <a:r>
                        <a:rPr lang="en-US" sz="1400" b="0">
                          <a:solidFill>
                            <a:srgbClr val="000000"/>
                          </a:solidFill>
                          <a:effectLst/>
                          <a:latin typeface="Arial" panose="020B0604020202020204" pitchFamily="34" charset="0"/>
                        </a:rPr>
                        <a:t>Google forms</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en-US" sz="1400" b="0">
                          <a:solidFill>
                            <a:srgbClr val="000000"/>
                          </a:solidFill>
                          <a:effectLst/>
                          <a:latin typeface="Calibri" panose="020F0502020204030204" pitchFamily="34" charset="0"/>
                        </a:rPr>
                        <a:t>Dropbox </a:t>
                      </a:r>
                      <a:r>
                        <a:rPr lang="he-IL" sz="1400" b="0">
                          <a:solidFill>
                            <a:srgbClr val="000000"/>
                          </a:solidFill>
                          <a:effectLst/>
                          <a:latin typeface="Calibri" panose="020F0502020204030204" pitchFamily="34" charset="0"/>
                        </a:rPr>
                        <a:t>למתחילים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גאוגברה למתחילים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שימוש בסקייפ</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עולמונים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65800">
                <a:tc>
                  <a:txBody>
                    <a:bodyPr/>
                    <a:lstStyle/>
                    <a:p>
                      <a:pPr algn="r" rtl="1" fontAlgn="b"/>
                      <a:r>
                        <a:rPr lang="he-IL" sz="1400" b="0" i="0" dirty="0">
                          <a:solidFill>
                            <a:srgbClr val="000000"/>
                          </a:solidFill>
                          <a:effectLst/>
                          <a:latin typeface="Arial" panose="020B0604020202020204" pitchFamily="34" charset="0"/>
                        </a:rPr>
                        <a:t>כלי לבחירתנו: </a:t>
                      </a:r>
                      <a:r>
                        <a:rPr lang="en-US" sz="1400" b="0" i="0" dirty="0" err="1">
                          <a:solidFill>
                            <a:srgbClr val="000000"/>
                          </a:solidFill>
                          <a:effectLst/>
                          <a:latin typeface="Arial" panose="020B0604020202020204" pitchFamily="34" charset="0"/>
                        </a:rPr>
                        <a:t>Bitly</a:t>
                      </a:r>
                      <a:r>
                        <a:rPr lang="en-US" sz="1400" b="1" i="0" dirty="0">
                          <a:solidFill>
                            <a:srgbClr val="000000"/>
                          </a:solidFill>
                          <a:effectLst/>
                          <a:latin typeface="Arial" panose="020B0604020202020204" pitchFamily="34" charset="0"/>
                        </a:rPr>
                        <a:t>.</a:t>
                      </a:r>
                      <a:r>
                        <a:rPr lang="en-US" sz="1400" b="0" i="0" dirty="0">
                          <a:solidFill>
                            <a:srgbClr val="000000"/>
                          </a:solidFill>
                          <a:effectLst/>
                          <a:latin typeface="Arial" panose="020B0604020202020204" pitchFamily="34" charset="0"/>
                        </a:rPr>
                        <a:t> </a:t>
                      </a:r>
                      <a:r>
                        <a:rPr lang="he-IL" sz="1400" b="0" i="0" dirty="0" smtClean="0">
                          <a:solidFill>
                            <a:srgbClr val="000000"/>
                          </a:solidFill>
                          <a:effectLst/>
                          <a:latin typeface="Arial" panose="020B0604020202020204" pitchFamily="34" charset="0"/>
                        </a:rPr>
                        <a:t> הסבר</a:t>
                      </a:r>
                      <a:r>
                        <a:rPr lang="he-IL" sz="1400" b="0" i="0" dirty="0">
                          <a:solidFill>
                            <a:srgbClr val="000000"/>
                          </a:solidFill>
                          <a:effectLst/>
                          <a:latin typeface="Arial" panose="020B0604020202020204" pitchFamily="34" charset="0"/>
                        </a:rPr>
                        <a:t>: כלי מקסים ומאוד שימושי בהוראה ובלמידה, מקצר כתובות ומאפשר לבחור איך לקרוא לקיצור, ועוד.</a:t>
                      </a:r>
                      <a:endParaRPr lang="he-IL" sz="2400" b="0" dirty="0">
                        <a:solidFill>
                          <a:srgbClr val="000000"/>
                        </a:solidFill>
                        <a:effectLst/>
                        <a:latin typeface="Arial" panose="020B0604020202020204" pitchFamily="34" charset="0"/>
                      </a:endParaRP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כלי לבחירתנו: </a:t>
                      </a:r>
                      <a:r>
                        <a:rPr lang="en-US" sz="1400" b="0">
                          <a:solidFill>
                            <a:srgbClr val="000000"/>
                          </a:solidFill>
                          <a:effectLst/>
                          <a:latin typeface="Arial" panose="020B0604020202020204" pitchFamily="34" charset="0"/>
                        </a:rPr>
                        <a:t>bits boards </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כלי לבחירתנו אינסטגרם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פינטרסט למתחילים</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b="0">
                          <a:solidFill>
                            <a:srgbClr val="000000"/>
                          </a:solidFill>
                          <a:effectLst/>
                          <a:latin typeface="Arial" panose="020B0604020202020204" pitchFamily="34" charset="0"/>
                        </a:rPr>
                        <a:t>כלי לבחירתנו</a:t>
                      </a:r>
                    </a:p>
                  </a:txBody>
                  <a:tcPr marL="13817" marR="13817" marT="9211" marB="9211"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a:effectLst/>
                        </a:rPr>
                        <a:t>כלי לבחירתנו </a:t>
                      </a:r>
                      <a:r>
                        <a:rPr lang="en-US" sz="1400">
                          <a:effectLst/>
                        </a:rPr>
                        <a:t>TESTMOZ</a:t>
                      </a:r>
                    </a:p>
                  </a:txBody>
                  <a:tcPr marL="13817" marR="13817" marT="9211" marB="921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51063">
                <a:tc>
                  <a:txBody>
                    <a:bodyPr/>
                    <a:lstStyle/>
                    <a:p>
                      <a:pPr algn="r" rtl="1" fontAlgn="b"/>
                      <a:r>
                        <a:rPr lang="he-IL" sz="1400" dirty="0">
                          <a:effectLst/>
                        </a:rPr>
                        <a:t>כלי לבחירתנו : </a:t>
                      </a:r>
                      <a:r>
                        <a:rPr lang="en-US" sz="1400" dirty="0">
                          <a:effectLst/>
                        </a:rPr>
                        <a:t>POWER POINT</a:t>
                      </a:r>
                    </a:p>
                  </a:txBody>
                  <a:tcPr marL="13817" marR="13817" marT="9211" marB="921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5" name="Title 1"/>
          <p:cNvSpPr>
            <a:spLocks noGrp="1"/>
          </p:cNvSpPr>
          <p:nvPr>
            <p:ph type="title"/>
          </p:nvPr>
        </p:nvSpPr>
        <p:spPr>
          <a:xfrm>
            <a:off x="7302500" y="2032102"/>
            <a:ext cx="4275395" cy="1714398"/>
          </a:xfrm>
          <a:solidFill>
            <a:schemeClr val="accent1">
              <a:alpha val="53000"/>
            </a:schemeClr>
          </a:solidFill>
        </p:spPr>
        <p:txBody>
          <a:bodyPr>
            <a:noAutofit/>
          </a:bodyPr>
          <a:lstStyle/>
          <a:p>
            <a:pPr algn="ctr"/>
            <a:r>
              <a:rPr lang="he-IL" dirty="0" smtClean="0"/>
              <a:t>סרטוני הסבר לאפליקציות שונות</a:t>
            </a:r>
            <a:endParaRPr lang="he-IL" dirty="0"/>
          </a:p>
        </p:txBody>
      </p:sp>
      <p:sp>
        <p:nvSpPr>
          <p:cNvPr id="6" name="Rectangle 5"/>
          <p:cNvSpPr/>
          <p:nvPr/>
        </p:nvSpPr>
        <p:spPr>
          <a:xfrm>
            <a:off x="88901" y="5021580"/>
            <a:ext cx="5945298" cy="1836420"/>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053548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צרו סרטון הסבר עבור טכנולוגיה:</a:t>
            </a:r>
          </a:p>
        </p:txBody>
      </p:sp>
      <p:sp>
        <p:nvSpPr>
          <p:cNvPr id="3" name="Content Placeholder 2"/>
          <p:cNvSpPr>
            <a:spLocks noGrp="1"/>
          </p:cNvSpPr>
          <p:nvPr>
            <p:ph idx="1"/>
          </p:nvPr>
        </p:nvSpPr>
        <p:spPr>
          <a:xfrm>
            <a:off x="1498600" y="1889125"/>
            <a:ext cx="10515600" cy="4351338"/>
          </a:xfrm>
        </p:spPr>
        <p:txBody>
          <a:bodyPr/>
          <a:lstStyle/>
          <a:p>
            <a:pPr lvl="1">
              <a:lnSpc>
                <a:spcPct val="100000"/>
              </a:lnSpc>
            </a:pPr>
            <a:r>
              <a:rPr lang="he-IL" sz="2800" dirty="0"/>
              <a:t>שם הטכנולוגיה ומטרתה העיקרית. </a:t>
            </a:r>
          </a:p>
          <a:p>
            <a:pPr lvl="1">
              <a:lnSpc>
                <a:spcPct val="100000"/>
              </a:lnSpc>
            </a:pPr>
            <a:r>
              <a:rPr lang="he-IL" sz="2800" dirty="0"/>
              <a:t>איך מגיעים אל הטכנולוגיה הזו?</a:t>
            </a:r>
            <a:r>
              <a:rPr lang="en-US" sz="2800" dirty="0"/>
              <a:t> </a:t>
            </a:r>
            <a:r>
              <a:rPr lang="he-IL" sz="2800" dirty="0"/>
              <a:t> במידת הצורך:</a:t>
            </a:r>
            <a:r>
              <a:rPr lang="en-US" sz="2800" dirty="0"/>
              <a:t> </a:t>
            </a:r>
            <a:r>
              <a:rPr lang="he-IL" sz="2800" dirty="0"/>
              <a:t>כיצד מתקינים אותה?</a:t>
            </a:r>
          </a:p>
          <a:p>
            <a:pPr lvl="1">
              <a:lnSpc>
                <a:spcPct val="100000"/>
              </a:lnSpc>
            </a:pPr>
            <a:r>
              <a:rPr lang="he-IL" sz="2800" dirty="0"/>
              <a:t>שימושים שונים, עיקריים של הטכנולוגיה בהוראה ולמידה + הדגמות.</a:t>
            </a:r>
          </a:p>
          <a:p>
            <a:pPr lvl="1">
              <a:lnSpc>
                <a:spcPct val="100000"/>
              </a:lnSpc>
            </a:pPr>
            <a:r>
              <a:rPr lang="he-IL" sz="2800" dirty="0"/>
              <a:t>לאילו סביבות למידה היא רלוונטית? </a:t>
            </a:r>
            <a:r>
              <a:rPr lang="he-IL" sz="2800" dirty="0" smtClean="0"/>
              <a:t>(א\סנכרונית, פנים אל פנים או מקוונת).</a:t>
            </a:r>
            <a:endParaRPr lang="he-IL" sz="2800" dirty="0"/>
          </a:p>
          <a:p>
            <a:pPr lvl="1">
              <a:lnSpc>
                <a:spcPct val="100000"/>
              </a:lnSpc>
            </a:pPr>
            <a:r>
              <a:rPr lang="he-IL" sz="2800" dirty="0"/>
              <a:t>סוגי הלמידה שהיא מאפשרת </a:t>
            </a:r>
            <a:r>
              <a:rPr lang="he-IL" sz="2800" dirty="0" smtClean="0"/>
              <a:t>(חקר, מידע, דיון וכו')</a:t>
            </a:r>
            <a:endParaRPr lang="he-IL" sz="2800" dirty="0"/>
          </a:p>
          <a:p>
            <a:endParaRPr lang="he-IL" dirty="0"/>
          </a:p>
        </p:txBody>
      </p:sp>
    </p:spTree>
    <p:extLst>
      <p:ext uri="{BB962C8B-B14F-4D97-AF65-F5344CB8AC3E}">
        <p14:creationId xmlns:p14="http://schemas.microsoft.com/office/powerpoint/2010/main" val="1099459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בהמשך הקורס</a:t>
            </a:r>
          </a:p>
        </p:txBody>
      </p:sp>
      <p:sp>
        <p:nvSpPr>
          <p:cNvPr id="3" name="Content Placeholder 2"/>
          <p:cNvSpPr>
            <a:spLocks noGrp="1"/>
          </p:cNvSpPr>
          <p:nvPr>
            <p:ph idx="1"/>
          </p:nvPr>
        </p:nvSpPr>
        <p:spPr/>
        <p:txBody>
          <a:bodyPr>
            <a:normAutofit/>
          </a:bodyPr>
          <a:lstStyle/>
          <a:p>
            <a:pPr>
              <a:lnSpc>
                <a:spcPct val="150000"/>
              </a:lnSpc>
            </a:pPr>
            <a:r>
              <a:rPr lang="he-IL" sz="3200" dirty="0" smtClean="0"/>
              <a:t>יצירת סימולציות הוראה למידה שיתופית עבור מושגים של אחרים וטכנולוגיות לא מוכרות.</a:t>
            </a:r>
          </a:p>
          <a:p>
            <a:pPr>
              <a:lnSpc>
                <a:spcPct val="150000"/>
              </a:lnSpc>
            </a:pPr>
            <a:r>
              <a:rPr lang="he-IL" sz="3200" dirty="0" smtClean="0"/>
              <a:t>יצירת יחידת לימוד תוך שימוש בהמשגה מתוך הסרטונים + שימוש בטכנולוגיה לא מוכרת נוספת, והתנסות בהוראה. </a:t>
            </a:r>
            <a:endParaRPr lang="he-IL" sz="3200" dirty="0"/>
          </a:p>
        </p:txBody>
      </p:sp>
      <p:pic>
        <p:nvPicPr>
          <p:cNvPr id="14338" name="Picture 2" descr="Image result for ne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40507"/>
            <a:ext cx="1499245" cy="132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05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8454" y="40973"/>
            <a:ext cx="2235200" cy="1325563"/>
          </a:xfr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spcBef>
                <a:spcPts val="1000"/>
              </a:spcBef>
              <a:buFont typeface="Arial" panose="020B0604020202020204" pitchFamily="34" charset="0"/>
            </a:pPr>
            <a:r>
              <a:rPr lang="he-IL" sz="4000" dirty="0">
                <a:solidFill>
                  <a:schemeClr val="dk1"/>
                </a:solidFill>
                <a:latin typeface="+mn-lt"/>
                <a:ea typeface="+mn-ea"/>
                <a:cs typeface="+mn-cs"/>
              </a:rPr>
              <a:t>סוגי סרטונים</a:t>
            </a:r>
          </a:p>
        </p:txBody>
      </p:sp>
      <p:sp>
        <p:nvSpPr>
          <p:cNvPr id="3" name="Content Placeholder 2"/>
          <p:cNvSpPr>
            <a:spLocks noGrp="1"/>
          </p:cNvSpPr>
          <p:nvPr>
            <p:ph idx="1"/>
          </p:nvPr>
        </p:nvSpPr>
        <p:spPr/>
        <p:txBody>
          <a:bodyPr/>
          <a:lstStyle/>
          <a:p>
            <a:endParaRPr lang="he-IL" dirty="0"/>
          </a:p>
        </p:txBody>
      </p:sp>
      <p:pic>
        <p:nvPicPr>
          <p:cNvPr id="10" name="Picture 9"/>
          <p:cNvPicPr>
            <a:picLocks noChangeAspect="1"/>
          </p:cNvPicPr>
          <p:nvPr/>
        </p:nvPicPr>
        <p:blipFill rotWithShape="1">
          <a:blip r:embed="rId2"/>
          <a:srcRect l="41926" t="323" r="8786" b="4766"/>
          <a:stretch/>
        </p:blipFill>
        <p:spPr>
          <a:xfrm>
            <a:off x="7237862" y="3686556"/>
            <a:ext cx="4759025" cy="3011926"/>
          </a:xfrm>
          <a:prstGeom prst="rect">
            <a:avLst/>
          </a:prstGeom>
        </p:spPr>
      </p:pic>
      <p:sp>
        <p:nvSpPr>
          <p:cNvPr id="11" name="Rectangle 10"/>
          <p:cNvSpPr/>
          <p:nvPr/>
        </p:nvSpPr>
        <p:spPr>
          <a:xfrm>
            <a:off x="9617374" y="4769193"/>
            <a:ext cx="992533" cy="1165526"/>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sp>
        <p:nvSpPr>
          <p:cNvPr id="12" name="Rectangle 11"/>
          <p:cNvSpPr/>
          <p:nvPr/>
        </p:nvSpPr>
        <p:spPr>
          <a:xfrm>
            <a:off x="7276037" y="6355172"/>
            <a:ext cx="362145" cy="126590"/>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pic>
        <p:nvPicPr>
          <p:cNvPr id="6" name="Picture 5"/>
          <p:cNvPicPr>
            <a:picLocks noChangeAspect="1"/>
          </p:cNvPicPr>
          <p:nvPr/>
        </p:nvPicPr>
        <p:blipFill rotWithShape="1">
          <a:blip r:embed="rId3"/>
          <a:srcRect l="43529" t="3190"/>
          <a:stretch/>
        </p:blipFill>
        <p:spPr>
          <a:xfrm>
            <a:off x="2813430" y="1811485"/>
            <a:ext cx="5456379" cy="3074353"/>
          </a:xfrm>
          <a:prstGeom prst="rect">
            <a:avLst/>
          </a:prstGeom>
        </p:spPr>
      </p:pic>
      <p:pic>
        <p:nvPicPr>
          <p:cNvPr id="5" name="Picture 4"/>
          <p:cNvPicPr>
            <a:picLocks noChangeAspect="1"/>
          </p:cNvPicPr>
          <p:nvPr/>
        </p:nvPicPr>
        <p:blipFill rotWithShape="1">
          <a:blip r:embed="rId4"/>
          <a:srcRect l="47204" t="36" r="963" b="11361"/>
          <a:stretch/>
        </p:blipFill>
        <p:spPr>
          <a:xfrm>
            <a:off x="-7805" y="40973"/>
            <a:ext cx="5093442" cy="2861589"/>
          </a:xfrm>
          <a:prstGeom prst="rect">
            <a:avLst/>
          </a:prstGeom>
        </p:spPr>
      </p:pic>
      <p:grpSp>
        <p:nvGrpSpPr>
          <p:cNvPr id="9" name="Group 8"/>
          <p:cNvGrpSpPr/>
          <p:nvPr/>
        </p:nvGrpSpPr>
        <p:grpSpPr>
          <a:xfrm>
            <a:off x="5365118" y="170041"/>
            <a:ext cx="4546128" cy="3263135"/>
            <a:chOff x="5441520" y="799273"/>
            <a:chExt cx="9085006" cy="6821144"/>
          </a:xfrm>
        </p:grpSpPr>
        <p:pic>
          <p:nvPicPr>
            <p:cNvPr id="7" name="Picture 6"/>
            <p:cNvPicPr>
              <a:picLocks noChangeAspect="1"/>
            </p:cNvPicPr>
            <p:nvPr/>
          </p:nvPicPr>
          <p:blipFill rotWithShape="1">
            <a:blip r:embed="rId5"/>
            <a:srcRect l="45131" r="11424" b="752"/>
            <a:stretch/>
          </p:blipFill>
          <p:spPr>
            <a:xfrm>
              <a:off x="5441520" y="799273"/>
              <a:ext cx="9085006" cy="6821144"/>
            </a:xfrm>
            <a:prstGeom prst="rect">
              <a:avLst/>
            </a:prstGeom>
          </p:spPr>
        </p:pic>
        <p:sp>
          <p:nvSpPr>
            <p:cNvPr id="8" name="Rectangle 7"/>
            <p:cNvSpPr/>
            <p:nvPr/>
          </p:nvSpPr>
          <p:spPr>
            <a:xfrm>
              <a:off x="6921500" y="1690688"/>
              <a:ext cx="1625600" cy="16367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4" name="Picture 3"/>
          <p:cNvPicPr>
            <a:picLocks noChangeAspect="1"/>
          </p:cNvPicPr>
          <p:nvPr/>
        </p:nvPicPr>
        <p:blipFill rotWithShape="1">
          <a:blip r:embed="rId6"/>
          <a:srcRect l="41927" b="752"/>
          <a:stretch/>
        </p:blipFill>
        <p:spPr>
          <a:xfrm>
            <a:off x="0" y="3833402"/>
            <a:ext cx="5384800" cy="3024598"/>
          </a:xfrm>
          <a:prstGeom prst="rect">
            <a:avLst/>
          </a:prstGeom>
        </p:spPr>
      </p:pic>
    </p:spTree>
    <p:extLst>
      <p:ext uri="{BB962C8B-B14F-4D97-AF65-F5344CB8AC3E}">
        <p14:creationId xmlns:p14="http://schemas.microsoft.com/office/powerpoint/2010/main" val="21927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859" t="9611" r="22922" b="6296"/>
          <a:stretch/>
        </p:blipFill>
        <p:spPr>
          <a:xfrm>
            <a:off x="679450" y="319089"/>
            <a:ext cx="8096029" cy="6538911"/>
          </a:xfrm>
          <a:prstGeom prst="rect">
            <a:avLst/>
          </a:prstGeom>
        </p:spPr>
      </p:pic>
      <p:sp>
        <p:nvSpPr>
          <p:cNvPr id="5" name="Rectangle 4"/>
          <p:cNvSpPr/>
          <p:nvPr/>
        </p:nvSpPr>
        <p:spPr>
          <a:xfrm>
            <a:off x="3590925" y="5353053"/>
            <a:ext cx="809625"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3590925" y="4468421"/>
            <a:ext cx="809625"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3590924" y="3613152"/>
            <a:ext cx="981076"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p:cNvSpPr/>
          <p:nvPr/>
        </p:nvSpPr>
        <p:spPr>
          <a:xfrm>
            <a:off x="3590924" y="2709073"/>
            <a:ext cx="1371601"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p:cNvSpPr/>
          <p:nvPr/>
        </p:nvSpPr>
        <p:spPr>
          <a:xfrm>
            <a:off x="3590924" y="1834359"/>
            <a:ext cx="1200151"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9"/>
          <p:cNvSpPr/>
          <p:nvPr/>
        </p:nvSpPr>
        <p:spPr>
          <a:xfrm>
            <a:off x="3590925" y="6329366"/>
            <a:ext cx="981075" cy="203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30432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066" y="1019174"/>
            <a:ext cx="10515600" cy="5153025"/>
          </a:xfrm>
        </p:spPr>
        <p:txBody>
          <a:bodyPr>
            <a:normAutofit lnSpcReduction="10000"/>
          </a:bodyPr>
          <a:lstStyle/>
          <a:p>
            <a:pPr>
              <a:lnSpc>
                <a:spcPct val="100000"/>
              </a:lnSpc>
            </a:pPr>
            <a:r>
              <a:rPr lang="he-IL" sz="3200" dirty="0" smtClean="0"/>
              <a:t>מדעי הלמידה</a:t>
            </a:r>
            <a:endParaRPr lang="he-IL" sz="3200" dirty="0" smtClean="0"/>
          </a:p>
          <a:p>
            <a:pPr>
              <a:lnSpc>
                <a:spcPct val="100000"/>
              </a:lnSpc>
            </a:pPr>
            <a:r>
              <a:rPr lang="he-IL" sz="3200" dirty="0"/>
              <a:t>הוראה </a:t>
            </a:r>
            <a:endParaRPr lang="he-IL" sz="3200" dirty="0" smtClean="0"/>
          </a:p>
          <a:p>
            <a:pPr lvl="1">
              <a:lnSpc>
                <a:spcPct val="100000"/>
              </a:lnSpc>
            </a:pPr>
            <a:r>
              <a:rPr lang="he-IL" sz="2800" dirty="0" smtClean="0"/>
              <a:t>קונסטרוקטיביסטית</a:t>
            </a:r>
          </a:p>
          <a:p>
            <a:pPr lvl="1">
              <a:lnSpc>
                <a:spcPct val="100000"/>
              </a:lnSpc>
            </a:pPr>
            <a:r>
              <a:rPr lang="he-IL" sz="2800" dirty="0" smtClean="0"/>
              <a:t>דיאלוגית</a:t>
            </a:r>
          </a:p>
          <a:p>
            <a:pPr lvl="1">
              <a:lnSpc>
                <a:spcPct val="100000"/>
              </a:lnSpc>
            </a:pPr>
            <a:r>
              <a:rPr lang="he-IL" sz="2800" dirty="0" smtClean="0"/>
              <a:t>מקוונת</a:t>
            </a:r>
            <a:endParaRPr lang="he-IL" sz="2800" dirty="0"/>
          </a:p>
          <a:p>
            <a:pPr>
              <a:lnSpc>
                <a:spcPct val="100000"/>
              </a:lnSpc>
            </a:pPr>
            <a:r>
              <a:rPr lang="he-IL" sz="3200" dirty="0"/>
              <a:t>קורסים </a:t>
            </a:r>
            <a:r>
              <a:rPr lang="he-IL" sz="3200" dirty="0" smtClean="0"/>
              <a:t>מקוונים</a:t>
            </a:r>
          </a:p>
          <a:p>
            <a:pPr>
              <a:lnSpc>
                <a:spcPct val="100000"/>
              </a:lnSpc>
            </a:pPr>
            <a:r>
              <a:rPr lang="he-IL" sz="3200" dirty="0" smtClean="0"/>
              <a:t>שימוש ביוטיוב</a:t>
            </a:r>
          </a:p>
          <a:p>
            <a:pPr lvl="1">
              <a:lnSpc>
                <a:spcPct val="100000"/>
              </a:lnSpc>
            </a:pPr>
            <a:r>
              <a:rPr lang="he-IL" dirty="0" smtClean="0"/>
              <a:t>מונולוגי</a:t>
            </a:r>
          </a:p>
          <a:p>
            <a:pPr lvl="1">
              <a:lnSpc>
                <a:spcPct val="100000"/>
              </a:lnSpc>
            </a:pPr>
            <a:r>
              <a:rPr lang="he-IL" dirty="0" smtClean="0"/>
              <a:t>דיאלוגי</a:t>
            </a:r>
            <a:endParaRPr lang="he-IL" dirty="0"/>
          </a:p>
          <a:p>
            <a:pPr>
              <a:lnSpc>
                <a:spcPct val="100000"/>
              </a:lnSpc>
            </a:pPr>
            <a:r>
              <a:rPr lang="he-IL" sz="3200" dirty="0" smtClean="0"/>
              <a:t>דיאלוג מהסרטים</a:t>
            </a:r>
            <a:endParaRPr lang="he-IL" sz="3200" dirty="0"/>
          </a:p>
          <a:p>
            <a:pPr>
              <a:lnSpc>
                <a:spcPct val="100000"/>
              </a:lnSpc>
            </a:pPr>
            <a:endParaRPr lang="he-IL" sz="3200" dirty="0" smtClean="0"/>
          </a:p>
          <a:p>
            <a:pPr>
              <a:lnSpc>
                <a:spcPct val="100000"/>
              </a:lnSpc>
            </a:pPr>
            <a:endParaRPr lang="he-IL" sz="3200" dirty="0"/>
          </a:p>
        </p:txBody>
      </p:sp>
      <p:pic>
        <p:nvPicPr>
          <p:cNvPr id="5" name="Picture 20" descr="Image result for f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1610610"/>
            <a:ext cx="3683000" cy="370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4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850" y="187325"/>
            <a:ext cx="6667500" cy="1325563"/>
          </a:xfrm>
          <a:solidFill>
            <a:schemeClr val="bg2"/>
          </a:solidFill>
          <a:ln w="6350" cap="flat" cmpd="sng" algn="ctr">
            <a:noFill/>
            <a:prstDash val="solid"/>
            <a:miter lim="800000"/>
          </a:ln>
          <a:effectLst>
            <a:outerShdw blurRad="292100" dist="139700" dir="2700000" algn="tl" rotWithShape="0">
              <a:srgbClr val="333333">
                <a:alpha val="65000"/>
              </a:srgb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1" anchor="ctr">
            <a:normAutofit/>
          </a:bodyPr>
          <a:lstStyle/>
          <a:p>
            <a:pPr algn="ctr">
              <a:spcBef>
                <a:spcPts val="1000"/>
              </a:spcBef>
              <a:buFont typeface="Arial" panose="020B0604020202020204" pitchFamily="34" charset="0"/>
            </a:pPr>
            <a:r>
              <a:rPr lang="he-IL" sz="4000" dirty="0">
                <a:solidFill>
                  <a:schemeClr val="dk1"/>
                </a:solidFill>
                <a:latin typeface="+mn-lt"/>
                <a:ea typeface="+mn-ea"/>
                <a:cs typeface="+mn-cs"/>
              </a:rPr>
              <a:t>אז למה סרטוני יוטיוב?</a:t>
            </a:r>
          </a:p>
        </p:txBody>
      </p:sp>
      <p:sp>
        <p:nvSpPr>
          <p:cNvPr id="3" name="Content Placeholder 2"/>
          <p:cNvSpPr>
            <a:spLocks noGrp="1"/>
          </p:cNvSpPr>
          <p:nvPr>
            <p:ph idx="1"/>
          </p:nvPr>
        </p:nvSpPr>
        <p:spPr>
          <a:xfrm>
            <a:off x="939800" y="2120700"/>
            <a:ext cx="10515600" cy="4351338"/>
          </a:xfrm>
        </p:spPr>
        <p:txBody>
          <a:bodyPr>
            <a:normAutofit/>
          </a:bodyPr>
          <a:lstStyle/>
          <a:p>
            <a:endParaRPr lang="he-IL" sz="4000" dirty="0" smtClean="0"/>
          </a:p>
          <a:p>
            <a:r>
              <a:rPr lang="he-IL" sz="4000" dirty="0" smtClean="0"/>
              <a:t>מולטמודאליות</a:t>
            </a:r>
          </a:p>
          <a:p>
            <a:r>
              <a:rPr lang="he-IL" sz="4000" dirty="0" smtClean="0"/>
              <a:t>מידע זמין ומהיר</a:t>
            </a:r>
          </a:p>
          <a:p>
            <a:r>
              <a:rPr lang="he-IL" sz="4000" dirty="0" smtClean="0"/>
              <a:t>שיתופיות</a:t>
            </a:r>
          </a:p>
          <a:p>
            <a:endParaRPr lang="he-IL" sz="4000" dirty="0" smtClean="0"/>
          </a:p>
          <a:p>
            <a:endParaRPr lang="he-IL" sz="4000" dirty="0"/>
          </a:p>
        </p:txBody>
      </p:sp>
      <p:pic>
        <p:nvPicPr>
          <p:cNvPr id="4" name="Picture 6" descr="Image result for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66813"/>
            <a:ext cx="4051300" cy="4051300"/>
          </a:xfrm>
          <a:prstGeom prst="rect">
            <a:avLst/>
          </a:prstGeom>
          <a:solidFill>
            <a:schemeClr val="lt1">
              <a:alpha val="51000"/>
            </a:schemeClr>
          </a:solidFill>
          <a:effectLst/>
        </p:spPr>
      </p:pic>
    </p:spTree>
    <p:extLst>
      <p:ext uri="{BB962C8B-B14F-4D97-AF65-F5344CB8AC3E}">
        <p14:creationId xmlns:p14="http://schemas.microsoft.com/office/powerpoint/2010/main" val="30686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smtClean="0"/>
              <a:t>מחשבות נוספות</a:t>
            </a:r>
            <a:endParaRPr lang="he-IL" dirty="0"/>
          </a:p>
        </p:txBody>
      </p:sp>
      <p:sp>
        <p:nvSpPr>
          <p:cNvPr id="3" name="Content Placeholder 2"/>
          <p:cNvSpPr>
            <a:spLocks noGrp="1"/>
          </p:cNvSpPr>
          <p:nvPr>
            <p:ph idx="1"/>
          </p:nvPr>
        </p:nvSpPr>
        <p:spPr/>
        <p:txBody>
          <a:bodyPr/>
          <a:lstStyle/>
          <a:p>
            <a:r>
              <a:rPr lang="he-IL" dirty="0" smtClean="0"/>
              <a:t>התנגדויות סטודנטים</a:t>
            </a:r>
          </a:p>
          <a:p>
            <a:pPr lvl="1"/>
            <a:r>
              <a:rPr lang="he-IL" dirty="0" smtClean="0"/>
              <a:t>אנחנו בכלל לומדים?</a:t>
            </a:r>
          </a:p>
          <a:p>
            <a:pPr lvl="1"/>
            <a:r>
              <a:rPr lang="he-IL" dirty="0" smtClean="0"/>
              <a:t>לא רוצה שיצלמו אותי.</a:t>
            </a:r>
          </a:p>
          <a:p>
            <a:r>
              <a:rPr lang="he-IL" dirty="0" smtClean="0"/>
              <a:t>הוראות ברורות</a:t>
            </a:r>
          </a:p>
          <a:p>
            <a:r>
              <a:rPr lang="he-IL" dirty="0" smtClean="0"/>
              <a:t>מה קורה כשסטודנט עושה עבודה לא מספקת?</a:t>
            </a:r>
            <a:endParaRPr lang="he-IL" dirty="0"/>
          </a:p>
        </p:txBody>
      </p:sp>
      <p:pic>
        <p:nvPicPr>
          <p:cNvPr id="12290" name="Picture 2" descr="Image result for thou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5900"/>
            <a:ext cx="3891929" cy="378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3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22000"/>
          </a:schemeClr>
        </a:solidFill>
        <a:effectLst/>
      </p:bgPr>
    </p:bg>
    <p:spTree>
      <p:nvGrpSpPr>
        <p:cNvPr id="1" name=""/>
        <p:cNvGrpSpPr/>
        <p:nvPr/>
      </p:nvGrpSpPr>
      <p:grpSpPr>
        <a:xfrm>
          <a:off x="0" y="0"/>
          <a:ext cx="0" cy="0"/>
          <a:chOff x="0" y="0"/>
          <a:chExt cx="0" cy="0"/>
        </a:xfrm>
      </p:grpSpPr>
      <p:sp>
        <p:nvSpPr>
          <p:cNvPr id="4" name="TextBox 3"/>
          <p:cNvSpPr txBox="1"/>
          <p:nvPr/>
        </p:nvSpPr>
        <p:spPr>
          <a:xfrm>
            <a:off x="6114341" y="1963638"/>
            <a:ext cx="6023700" cy="3785652"/>
          </a:xfrm>
          <a:prstGeom prst="rect">
            <a:avLst/>
          </a:prstGeom>
          <a:solidFill>
            <a:schemeClr val="bg1">
              <a:alpha val="26000"/>
            </a:schemeClr>
          </a:solidFill>
          <a:ln>
            <a:noFill/>
          </a:ln>
          <a:effectLst/>
        </p:spPr>
        <p:style>
          <a:lnRef idx="2">
            <a:schemeClr val="accent4"/>
          </a:lnRef>
          <a:fillRef idx="1">
            <a:schemeClr val="lt1"/>
          </a:fillRef>
          <a:effectRef idx="0">
            <a:schemeClr val="accent4"/>
          </a:effectRef>
          <a:fontRef idx="minor">
            <a:schemeClr val="dk1"/>
          </a:fontRef>
        </p:style>
        <p:txBody>
          <a:bodyPr wrap="square" rtlCol="1">
            <a:spAutoFit/>
          </a:bodyPr>
          <a:lstStyle/>
          <a:p>
            <a:pPr algn="ct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נסו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לתת </a:t>
            </a: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לסטודנטים שלכם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ליצור </a:t>
            </a:r>
            <a:r>
              <a:rPr lang="he-IL"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ולשתף סרטונים כמטלות </a:t>
            </a:r>
            <a:r>
              <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למידה</a:t>
            </a:r>
          </a:p>
          <a:p>
            <a:pPr algn="ctr"/>
            <a:endParaRPr lang="he-I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8123541" y="532457"/>
            <a:ext cx="3844322" cy="707886"/>
          </a:xfrm>
          <a:prstGeom prst="rect">
            <a:avLst/>
          </a:prstGeom>
        </p:spPr>
        <p:txBody>
          <a:bodyPr wrap="none">
            <a:spAutoFit/>
          </a:bodyPr>
          <a:lstStyle/>
          <a:p>
            <a:pPr algn="ctr"/>
            <a:r>
              <a:rPr lang="he-IL" sz="4000" dirty="0">
                <a:ln w="0"/>
                <a:effectLst>
                  <a:outerShdw blurRad="38100" dist="19050" dir="2700000" algn="tl" rotWithShape="0">
                    <a:schemeClr val="dk1">
                      <a:alpha val="40000"/>
                    </a:schemeClr>
                  </a:outerShdw>
                </a:effectLst>
              </a:rPr>
              <a:t>מסר </a:t>
            </a:r>
            <a:r>
              <a:rPr lang="he-IL" sz="4000" dirty="0" smtClean="0">
                <a:ln w="0"/>
                <a:effectLst>
                  <a:outerShdw blurRad="38100" dist="19050" dir="2700000" algn="tl" rotWithShape="0">
                    <a:schemeClr val="dk1">
                      <a:alpha val="40000"/>
                    </a:schemeClr>
                  </a:outerShdw>
                </a:effectLst>
              </a:rPr>
              <a:t>לקחת הביתה</a:t>
            </a:r>
            <a:endParaRPr lang="he-IL" sz="4000" dirty="0">
              <a:ln w="0"/>
              <a:effectLst>
                <a:outerShdw blurRad="38100" dist="19050" dir="2700000" algn="tl" rotWithShape="0">
                  <a:schemeClr val="dk1">
                    <a:alpha val="40000"/>
                  </a:schemeClr>
                </a:outerShdw>
              </a:effectLst>
            </a:endParaRPr>
          </a:p>
        </p:txBody>
      </p:sp>
      <p:pic>
        <p:nvPicPr>
          <p:cNvPr id="3080" name="Picture 8" descr="Image result for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963638"/>
            <a:ext cx="5113866" cy="37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79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a:xfrm>
            <a:off x="838200" y="2463799"/>
            <a:ext cx="10515600" cy="3713163"/>
          </a:xfrm>
        </p:spPr>
        <p:txBody>
          <a:bodyPr/>
          <a:lstStyle/>
          <a:p>
            <a:pPr marL="0" indent="0" algn="ctr">
              <a:buNone/>
            </a:pPr>
            <a:r>
              <a:rPr lang="he-IL" dirty="0" smtClean="0"/>
              <a:t>תודה רבה</a:t>
            </a:r>
          </a:p>
          <a:p>
            <a:pPr marL="0" indent="0" algn="ctr">
              <a:buNone/>
            </a:pPr>
            <a:r>
              <a:rPr lang="en-US" dirty="0" smtClean="0"/>
              <a:t>rotem_abdu@yahoo.com</a:t>
            </a:r>
            <a:endParaRPr lang="he-IL" dirty="0"/>
          </a:p>
        </p:txBody>
      </p:sp>
    </p:spTree>
    <p:extLst>
      <p:ext uri="{BB962C8B-B14F-4D97-AF65-F5344CB8AC3E}">
        <p14:creationId xmlns:p14="http://schemas.microsoft.com/office/powerpoint/2010/main" val="1124352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000125"/>
            <a:ext cx="9664700" cy="4351338"/>
          </a:xfrm>
        </p:spPr>
        <p:txBody>
          <a:bodyPr/>
          <a:lstStyle/>
          <a:p>
            <a:pPr marL="0" indent="0">
              <a:buNone/>
            </a:pPr>
            <a:r>
              <a:rPr lang="he-IL" dirty="0"/>
              <a:t>התלמיד כסוכן פעיל בתהליך </a:t>
            </a:r>
            <a:r>
              <a:rPr lang="he-IL" dirty="0" smtClean="0"/>
              <a:t>הלמידה</a:t>
            </a:r>
            <a:endParaRPr lang="he-IL" dirty="0"/>
          </a:p>
          <a:p>
            <a:endParaRPr lang="he-IL" dirty="0"/>
          </a:p>
        </p:txBody>
      </p:sp>
      <p:pic>
        <p:nvPicPr>
          <p:cNvPr id="1026" name="Picture 2" descr="Image result for construction 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2219325"/>
            <a:ext cx="5718322"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2219326"/>
            <a:ext cx="4503219"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91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al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alpha val="67000"/>
            </a:schemeClr>
          </a:solidFill>
        </p:spPr>
        <p:txBody>
          <a:bodyPr>
            <a:normAutofit/>
          </a:bodyPr>
          <a:lstStyle/>
          <a:p>
            <a:pPr algn="ctr"/>
            <a:r>
              <a:rPr lang="he-IL" b="1" dirty="0">
                <a:solidFill>
                  <a:schemeClr val="accent1">
                    <a:lumMod val="75000"/>
                  </a:schemeClr>
                </a:solidFill>
                <a:cs typeface="+mn-cs"/>
              </a:rPr>
              <a:t>למידה במשותף: למה זה חשוב?</a:t>
            </a:r>
          </a:p>
        </p:txBody>
      </p:sp>
      <p:sp>
        <p:nvSpPr>
          <p:cNvPr id="3" name="Content Placeholder 2"/>
          <p:cNvSpPr>
            <a:spLocks noGrp="1"/>
          </p:cNvSpPr>
          <p:nvPr>
            <p:ph idx="1"/>
          </p:nvPr>
        </p:nvSpPr>
        <p:spPr>
          <a:xfrm>
            <a:off x="2571750" y="2531771"/>
            <a:ext cx="8782050" cy="3297529"/>
          </a:xfrm>
          <a:solidFill>
            <a:schemeClr val="bg1">
              <a:alpha val="54000"/>
            </a:schemeClr>
          </a:solidFill>
        </p:spPr>
        <p:txBody>
          <a:bodyPr>
            <a:normAutofit/>
          </a:bodyPr>
          <a:lstStyle/>
          <a:p>
            <a:pPr algn="r" rtl="1"/>
            <a:r>
              <a:rPr lang="he-IL" sz="3200" dirty="0" smtClean="0"/>
              <a:t>ספרד (2010) ווילאן (1999) : דיבור קדם לחשיבה.</a:t>
            </a:r>
          </a:p>
          <a:p>
            <a:pPr algn="r" rtl="1"/>
            <a:r>
              <a:rPr lang="he-IL" sz="3200" dirty="0" smtClean="0"/>
              <a:t>ספרד (2008)</a:t>
            </a:r>
            <a:r>
              <a:rPr lang="en-US" sz="3200" dirty="0" smtClean="0"/>
              <a:t> </a:t>
            </a:r>
            <a:r>
              <a:rPr lang="he-IL" sz="3200" dirty="0" smtClean="0"/>
              <a:t>:</a:t>
            </a:r>
            <a:r>
              <a:rPr lang="en-US" sz="3200" dirty="0" smtClean="0"/>
              <a:t> </a:t>
            </a:r>
            <a:r>
              <a:rPr lang="he-IL" sz="3200" dirty="0" smtClean="0"/>
              <a:t> </a:t>
            </a:r>
            <a:r>
              <a:rPr lang="en-US" sz="3200" dirty="0" smtClean="0"/>
              <a:t>Thinking as communication</a:t>
            </a:r>
            <a:r>
              <a:rPr lang="he-IL" sz="3200" dirty="0" smtClean="0"/>
              <a:t>.</a:t>
            </a:r>
          </a:p>
          <a:p>
            <a:pPr algn="r" rtl="1"/>
            <a:r>
              <a:rPr lang="he-IL" sz="3200" dirty="0" smtClean="0"/>
              <a:t>בקטין – רואה את הקולות.</a:t>
            </a:r>
          </a:p>
          <a:p>
            <a:pPr algn="r" rtl="1"/>
            <a:r>
              <a:rPr lang="he-IL" sz="3200" dirty="0" smtClean="0"/>
              <a:t>חברות, שיפור מיומנויות תקשורת...</a:t>
            </a:r>
          </a:p>
          <a:p>
            <a:pPr algn="r" rtl="1"/>
            <a:endParaRPr lang="he-IL" sz="3200" dirty="0" smtClean="0"/>
          </a:p>
          <a:p>
            <a:pPr algn="r" rtl="1"/>
            <a:endParaRPr lang="he-IL" sz="3200" dirty="0"/>
          </a:p>
        </p:txBody>
      </p:sp>
    </p:spTree>
    <p:extLst>
      <p:ext uri="{BB962C8B-B14F-4D97-AF65-F5344CB8AC3E}">
        <p14:creationId xmlns:p14="http://schemas.microsoft.com/office/powerpoint/2010/main" val="34067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37000">
              <a:schemeClr val="bg1"/>
            </a:gs>
            <a:gs pos="19000">
              <a:schemeClr val="accent4">
                <a:lumMod val="20000"/>
                <a:lumOff val="80000"/>
                <a:alpha val="48000"/>
              </a:schemeClr>
            </a:gs>
            <a:gs pos="100000">
              <a:schemeClr val="bg2"/>
            </a:gs>
            <a:gs pos="58000">
              <a:schemeClr val="accent4">
                <a:lumMod val="53000"/>
              </a:schemeClr>
            </a:gs>
          </a:gsLst>
          <a:lin ang="7800000" scaled="0"/>
        </a:gradFill>
        <a:effectLst/>
      </p:bgPr>
    </p:bg>
    <p:spTree>
      <p:nvGrpSpPr>
        <p:cNvPr id="1" name=""/>
        <p:cNvGrpSpPr/>
        <p:nvPr/>
      </p:nvGrpSpPr>
      <p:grpSpPr>
        <a:xfrm>
          <a:off x="0" y="0"/>
          <a:ext cx="0" cy="0"/>
          <a:chOff x="0" y="0"/>
          <a:chExt cx="0" cy="0"/>
        </a:xfrm>
      </p:grpSpPr>
      <p:sp>
        <p:nvSpPr>
          <p:cNvPr id="5" name="Rectangle 4"/>
          <p:cNvSpPr/>
          <p:nvPr/>
        </p:nvSpPr>
        <p:spPr>
          <a:xfrm>
            <a:off x="8890000" y="2255837"/>
            <a:ext cx="2653445" cy="1569660"/>
          </a:xfrm>
          <a:prstGeom prst="rect">
            <a:avLst/>
          </a:prstGeom>
        </p:spPr>
        <p:txBody>
          <a:bodyPr wrap="square">
            <a:spAutoFit/>
          </a:bodyPr>
          <a:lstStyle/>
          <a:p>
            <a:pPr>
              <a:lnSpc>
                <a:spcPct val="100000"/>
              </a:lnSpc>
            </a:pPr>
            <a:r>
              <a:rPr lang="he-IL" sz="4800" dirty="0" smtClean="0"/>
              <a:t>מדעי </a:t>
            </a:r>
            <a:r>
              <a:rPr lang="he-IL" sz="4800" dirty="0"/>
              <a:t>הלמידה</a:t>
            </a:r>
          </a:p>
        </p:txBody>
      </p:sp>
      <p:sp>
        <p:nvSpPr>
          <p:cNvPr id="8" name="AutoShape 4" descr="https://previews.123rf.com/images/radiantskies/radiantskies1301/radiantskies130102249/17464097-abstract-word-cloud-for-learning-sciences-with-related-tags-and-term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46" name="Picture 6" descr="Image result for learning sciences"/>
          <p:cNvPicPr>
            <a:picLocks noChangeAspect="1" noChangeArrowheads="1"/>
          </p:cNvPicPr>
          <p:nvPr/>
        </p:nvPicPr>
        <p:blipFill rotWithShape="1">
          <a:blip r:embed="rId2">
            <a:extLst>
              <a:ext uri="{28A0092B-C50C-407E-A947-70E740481C1C}">
                <a14:useLocalDpi xmlns:a14="http://schemas.microsoft.com/office/drawing/2010/main" val="0"/>
              </a:ext>
            </a:extLst>
          </a:blip>
          <a:srcRect t="15036"/>
          <a:stretch/>
        </p:blipFill>
        <p:spPr bwMode="auto">
          <a:xfrm>
            <a:off x="1460500" y="870086"/>
            <a:ext cx="5991867" cy="5090943"/>
          </a:xfrm>
          <a:prstGeom prst="rect">
            <a:avLst/>
          </a:prstGeom>
          <a:solidFill>
            <a:schemeClr val="bg1">
              <a:alpha val="93000"/>
            </a:schemeClr>
          </a:solidFill>
        </p:spPr>
      </p:pic>
    </p:spTree>
    <p:extLst>
      <p:ext uri="{BB962C8B-B14F-4D97-AF65-F5344CB8AC3E}">
        <p14:creationId xmlns:p14="http://schemas.microsoft.com/office/powerpoint/2010/main" val="554389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2814224" y="933726"/>
            <a:ext cx="7788611" cy="5387222"/>
          </a:xfrm>
          <a:prstGeom prst="rect">
            <a:avLst/>
          </a:prstGeom>
        </p:spPr>
      </p:pic>
      <p:cxnSp>
        <p:nvCxnSpPr>
          <p:cNvPr id="30" name="Straight Connector 29"/>
          <p:cNvCxnSpPr/>
          <p:nvPr/>
        </p:nvCxnSpPr>
        <p:spPr>
          <a:xfrm flipH="1" flipV="1">
            <a:off x="5867401" y="1838325"/>
            <a:ext cx="2447924" cy="923925"/>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5" name="Straight Connector 54"/>
          <p:cNvCxnSpPr/>
          <p:nvPr/>
        </p:nvCxnSpPr>
        <p:spPr>
          <a:xfrm flipH="1">
            <a:off x="4552950" y="3752712"/>
            <a:ext cx="3962400" cy="647838"/>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6" name="Straight Connector 55"/>
          <p:cNvCxnSpPr/>
          <p:nvPr/>
        </p:nvCxnSpPr>
        <p:spPr>
          <a:xfrm flipH="1" flipV="1">
            <a:off x="4038600" y="2476985"/>
            <a:ext cx="4552950" cy="614364"/>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flipH="1">
            <a:off x="6515101" y="4124049"/>
            <a:ext cx="2247899" cy="1238526"/>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sp>
        <p:nvSpPr>
          <p:cNvPr id="61" name="TextBox 60"/>
          <p:cNvSpPr txBox="1"/>
          <p:nvPr/>
        </p:nvSpPr>
        <p:spPr>
          <a:xfrm>
            <a:off x="5460967" y="168414"/>
            <a:ext cx="2754279" cy="584775"/>
          </a:xfrm>
          <a:prstGeom prst="rect">
            <a:avLst/>
          </a:prstGeom>
          <a:noFill/>
        </p:spPr>
        <p:txBody>
          <a:bodyPr wrap="none" rtlCol="1">
            <a:spAutoFit/>
          </a:bodyPr>
          <a:lstStyle>
            <a:defPPr>
              <a:defRPr lang="he-IL"/>
            </a:defPPr>
            <a:lvl1pPr>
              <a:defRPr sz="3200"/>
            </a:lvl1pPr>
          </a:lstStyle>
          <a:p>
            <a:r>
              <a:rPr lang="he-IL" dirty="0"/>
              <a:t>הוראה מסורתית</a:t>
            </a:r>
          </a:p>
        </p:txBody>
      </p:sp>
    </p:spTree>
    <p:extLst>
      <p:ext uri="{BB962C8B-B14F-4D97-AF65-F5344CB8AC3E}">
        <p14:creationId xmlns:p14="http://schemas.microsoft.com/office/powerpoint/2010/main" val="20201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right)">
                                      <p:cBhvr>
                                        <p:cTn id="10" dur="500"/>
                                        <p:tgtEl>
                                          <p:spTgt spid="55"/>
                                        </p:tgtEl>
                                      </p:cBhvr>
                                    </p:animEffect>
                                  </p:childTnLst>
                                </p:cTn>
                              </p:par>
                              <p:par>
                                <p:cTn id="11" presetID="2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500"/>
                                        <p:tgtEl>
                                          <p:spTgt spid="56"/>
                                        </p:tgtEl>
                                      </p:cBhvr>
                                    </p:animEffect>
                                  </p:childTnLst>
                                </p:cTn>
                              </p:par>
                              <p:par>
                                <p:cTn id="14" presetID="22" presetClass="entr" presetSubtype="2"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right)">
                                      <p:cBhvr>
                                        <p:cTn id="1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2814224" y="743226"/>
            <a:ext cx="7788611" cy="5387222"/>
          </a:xfrm>
          <a:prstGeom prst="rect">
            <a:avLst/>
          </a:prstGeom>
        </p:spPr>
      </p:pic>
      <p:cxnSp>
        <p:nvCxnSpPr>
          <p:cNvPr id="30" name="Straight Connector 29"/>
          <p:cNvCxnSpPr/>
          <p:nvPr/>
        </p:nvCxnSpPr>
        <p:spPr>
          <a:xfrm flipH="1" flipV="1">
            <a:off x="5867401" y="1838326"/>
            <a:ext cx="2255580" cy="810993"/>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5" name="Straight Connector 54"/>
          <p:cNvCxnSpPr/>
          <p:nvPr/>
        </p:nvCxnSpPr>
        <p:spPr>
          <a:xfrm flipH="1">
            <a:off x="4552950" y="3904108"/>
            <a:ext cx="3558343" cy="496442"/>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6" name="Straight Connector 55"/>
          <p:cNvCxnSpPr/>
          <p:nvPr/>
        </p:nvCxnSpPr>
        <p:spPr>
          <a:xfrm flipH="1" flipV="1">
            <a:off x="4038600" y="2476985"/>
            <a:ext cx="4072693" cy="543671"/>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flipH="1">
            <a:off x="6515102" y="4541662"/>
            <a:ext cx="1596191" cy="820913"/>
          </a:xfrm>
          <a:prstGeom prst="line">
            <a:avLst/>
          </a:prstGeom>
          <a:ln w="38100">
            <a:solidFill>
              <a:schemeClr val="tx1"/>
            </a:solidFill>
            <a:headEnd type="none" w="lg" len="lg"/>
            <a:tailEnd type="triangle" w="lg" len="lg"/>
          </a:ln>
        </p:spPr>
        <p:style>
          <a:lnRef idx="1">
            <a:schemeClr val="accent6"/>
          </a:lnRef>
          <a:fillRef idx="0">
            <a:schemeClr val="accent6"/>
          </a:fillRef>
          <a:effectRef idx="0">
            <a:schemeClr val="accent6"/>
          </a:effectRef>
          <a:fontRef idx="minor">
            <a:schemeClr val="tx1"/>
          </a:fontRef>
        </p:style>
      </p:cxnSp>
      <p:sp>
        <p:nvSpPr>
          <p:cNvPr id="61" name="TextBox 60"/>
          <p:cNvSpPr txBox="1"/>
          <p:nvPr/>
        </p:nvSpPr>
        <p:spPr>
          <a:xfrm>
            <a:off x="4094914" y="96895"/>
            <a:ext cx="4701928" cy="584775"/>
          </a:xfrm>
          <a:prstGeom prst="rect">
            <a:avLst/>
          </a:prstGeom>
          <a:noFill/>
        </p:spPr>
        <p:txBody>
          <a:bodyPr wrap="none" rtlCol="1">
            <a:spAutoFit/>
          </a:bodyPr>
          <a:lstStyle>
            <a:defPPr>
              <a:defRPr lang="he-IL"/>
            </a:defPPr>
            <a:lvl1pPr>
              <a:defRPr sz="3200"/>
            </a:lvl1pPr>
          </a:lstStyle>
          <a:p>
            <a:r>
              <a:rPr lang="he-IL" dirty="0"/>
              <a:t>הוראה מסורתית + טכנולוגיה</a:t>
            </a:r>
          </a:p>
        </p:txBody>
      </p:sp>
      <p:pic>
        <p:nvPicPr>
          <p:cNvPr id="2" name="Picture 1"/>
          <p:cNvPicPr>
            <a:picLocks noChangeAspect="1"/>
          </p:cNvPicPr>
          <p:nvPr/>
        </p:nvPicPr>
        <p:blipFill rotWithShape="1">
          <a:blip r:embed="rId4"/>
          <a:srcRect l="10430" t="13169" r="4853" b="9028"/>
          <a:stretch/>
        </p:blipFill>
        <p:spPr>
          <a:xfrm>
            <a:off x="8244643" y="5408500"/>
            <a:ext cx="3119874" cy="1152386"/>
          </a:xfrm>
          <a:prstGeom prst="rect">
            <a:avLst/>
          </a:prstGeom>
        </p:spPr>
      </p:pic>
      <p:sp>
        <p:nvSpPr>
          <p:cNvPr id="5" name="Rectangle 4"/>
          <p:cNvSpPr/>
          <p:nvPr/>
        </p:nvSpPr>
        <p:spPr>
          <a:xfrm>
            <a:off x="8103278" y="2085974"/>
            <a:ext cx="3364822" cy="4564655"/>
          </a:xfrm>
          <a:prstGeom prst="rect">
            <a:avLst/>
          </a:prstGeom>
          <a:solidFill>
            <a:schemeClr val="accent1">
              <a:alpha val="21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Curved Right Arrow 19"/>
          <p:cNvSpPr/>
          <p:nvPr/>
        </p:nvSpPr>
        <p:spPr>
          <a:xfrm>
            <a:off x="8527940" y="4612972"/>
            <a:ext cx="384048" cy="795528"/>
          </a:xfrm>
          <a:prstGeom prst="curvedRightArrow">
            <a:avLst>
              <a:gd name="adj1" fmla="val 15323"/>
              <a:gd name="adj2" fmla="val 50000"/>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solidFill>
                <a:schemeClr val="tx1"/>
              </a:solidFill>
            </a:endParaRPr>
          </a:p>
        </p:txBody>
      </p:sp>
      <p:sp>
        <p:nvSpPr>
          <p:cNvPr id="21" name="Curved Right Arrow 20"/>
          <p:cNvSpPr/>
          <p:nvPr/>
        </p:nvSpPr>
        <p:spPr>
          <a:xfrm rot="10800000">
            <a:off x="8999685" y="4582597"/>
            <a:ext cx="384048" cy="769571"/>
          </a:xfrm>
          <a:prstGeom prst="curvedRightArrow">
            <a:avLst>
              <a:gd name="adj1" fmla="val 15323"/>
              <a:gd name="adj2" fmla="val 50000"/>
              <a:gd name="adj3" fmla="val 25000"/>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406661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par>
                                <p:cTn id="14" presetID="22" presetClass="entr" presetSubtype="2"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right)">
                                      <p:cBhvr>
                                        <p:cTn id="16" dur="500"/>
                                        <p:tgtEl>
                                          <p:spTgt spid="55"/>
                                        </p:tgtEl>
                                      </p:cBhvr>
                                    </p:animEffect>
                                  </p:childTnLst>
                                </p:cTn>
                              </p:par>
                              <p:par>
                                <p:cTn id="17" presetID="22" presetClass="entr" presetSubtype="2"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2"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multimodality"/>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flipH="1">
            <a:off x="0" y="0"/>
            <a:ext cx="12145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644270" y="298972"/>
            <a:ext cx="5186035" cy="535531"/>
          </a:xfrm>
          <a:noFill/>
        </p:spPr>
        <p:txBody>
          <a:bodyPr wrap="none" rtlCol="1">
            <a:spAutoFit/>
          </a:bodyPr>
          <a:lstStyle/>
          <a:p>
            <a:r>
              <a:rPr lang="he-IL" sz="3200" dirty="0">
                <a:latin typeface="+mn-lt"/>
                <a:ea typeface="+mn-ea"/>
                <a:cs typeface="+mn-cs"/>
              </a:rPr>
              <a:t>הגישה הסוציו-תרבותית </a:t>
            </a:r>
            <a:r>
              <a:rPr lang="he-IL" sz="3200" dirty="0">
                <a:latin typeface="+mn-lt"/>
                <a:ea typeface="+mn-ea"/>
                <a:cs typeface="+mn-cs"/>
              </a:rPr>
              <a:t>ללמידה</a:t>
            </a:r>
            <a:endParaRPr lang="he-IL" sz="3200" dirty="0">
              <a:latin typeface="+mn-lt"/>
              <a:ea typeface="+mn-ea"/>
              <a:cs typeface="+mn-cs"/>
            </a:endParaRPr>
          </a:p>
        </p:txBody>
      </p:sp>
      <p:sp>
        <p:nvSpPr>
          <p:cNvPr id="2" name="Rectangle 1"/>
          <p:cNvSpPr/>
          <p:nvPr/>
        </p:nvSpPr>
        <p:spPr>
          <a:xfrm>
            <a:off x="1562101" y="2694643"/>
            <a:ext cx="9934574" cy="1664879"/>
          </a:xfrm>
          <a:prstGeom prst="rect">
            <a:avLst/>
          </a:prstGeom>
          <a:solidFill>
            <a:srgbClr val="92D050">
              <a:alpha val="70000"/>
            </a:srgbClr>
          </a:solidFill>
        </p:spPr>
        <p:txBody>
          <a:bodyPr wrap="square">
            <a:spAutoFit/>
          </a:bodyPr>
          <a:lstStyle/>
          <a:p>
            <a:pPr>
              <a:lnSpc>
                <a:spcPct val="150000"/>
              </a:lnSpc>
            </a:pPr>
            <a:r>
              <a:rPr lang="he-IL" altLang="he-IL" sz="3600" i="1" dirty="0"/>
              <a:t>למידה היא תהליך אינטראקטיבי בין הלומד </a:t>
            </a:r>
            <a:r>
              <a:rPr lang="he-IL" altLang="he-IL" sz="3600" i="1" dirty="0" smtClean="0"/>
              <a:t>לסביבה שלו </a:t>
            </a:r>
            <a:r>
              <a:rPr lang="en-US" sz="3600" i="1" dirty="0" smtClean="0"/>
              <a:t>Vygotsky</a:t>
            </a:r>
            <a:r>
              <a:rPr lang="en-US" sz="3600" i="1" dirty="0"/>
              <a:t>, </a:t>
            </a:r>
            <a:r>
              <a:rPr lang="en-US" sz="3600" i="1" dirty="0" smtClean="0"/>
              <a:t>1935</a:t>
            </a:r>
            <a:r>
              <a:rPr lang="he-IL" altLang="he-IL" sz="3600" i="1" dirty="0" smtClean="0"/>
              <a:t>.</a:t>
            </a:r>
            <a:endParaRPr lang="he-IL" altLang="he-IL" sz="3600" i="1" dirty="0"/>
          </a:p>
        </p:txBody>
      </p:sp>
    </p:spTree>
    <p:extLst>
      <p:ext uri="{BB962C8B-B14F-4D97-AF65-F5344CB8AC3E}">
        <p14:creationId xmlns:p14="http://schemas.microsoft.com/office/powerpoint/2010/main" val="3278849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2814224" y="933726"/>
            <a:ext cx="7788611" cy="5387222"/>
          </a:xfrm>
          <a:prstGeom prst="rect">
            <a:avLst/>
          </a:prstGeom>
        </p:spPr>
      </p:pic>
      <p:cxnSp>
        <p:nvCxnSpPr>
          <p:cNvPr id="30" name="Straight Connector 29"/>
          <p:cNvCxnSpPr/>
          <p:nvPr/>
        </p:nvCxnSpPr>
        <p:spPr>
          <a:xfrm flipH="1" flipV="1">
            <a:off x="5867401" y="1838325"/>
            <a:ext cx="2447924" cy="923925"/>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5" name="Straight Connector 54"/>
          <p:cNvCxnSpPr/>
          <p:nvPr/>
        </p:nvCxnSpPr>
        <p:spPr>
          <a:xfrm flipH="1">
            <a:off x="4552950" y="3816762"/>
            <a:ext cx="3762375" cy="583788"/>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6" name="Straight Connector 55"/>
          <p:cNvCxnSpPr/>
          <p:nvPr/>
        </p:nvCxnSpPr>
        <p:spPr>
          <a:xfrm flipH="1" flipV="1">
            <a:off x="4038600" y="2476985"/>
            <a:ext cx="4276725" cy="652289"/>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flipH="1">
            <a:off x="6515102" y="4400550"/>
            <a:ext cx="1800223" cy="962025"/>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sp>
        <p:nvSpPr>
          <p:cNvPr id="61" name="TextBox 60"/>
          <p:cNvSpPr txBox="1"/>
          <p:nvPr/>
        </p:nvSpPr>
        <p:spPr>
          <a:xfrm>
            <a:off x="3959952" y="189039"/>
            <a:ext cx="3831498" cy="584775"/>
          </a:xfrm>
          <a:prstGeom prst="rect">
            <a:avLst/>
          </a:prstGeom>
          <a:noFill/>
        </p:spPr>
        <p:txBody>
          <a:bodyPr wrap="none" rtlCol="1">
            <a:spAutoFit/>
          </a:bodyPr>
          <a:lstStyle/>
          <a:p>
            <a:r>
              <a:rPr lang="he-IL" sz="3200" dirty="0"/>
              <a:t>הוראה </a:t>
            </a:r>
            <a:r>
              <a:rPr lang="he-IL" sz="3200" dirty="0">
                <a:solidFill>
                  <a:schemeClr val="accent6"/>
                </a:solidFill>
              </a:rPr>
              <a:t>דיאלוגית </a:t>
            </a:r>
            <a:r>
              <a:rPr lang="he-IL" sz="3200" dirty="0"/>
              <a:t>בכיתה</a:t>
            </a:r>
          </a:p>
        </p:txBody>
      </p:sp>
      <p:sp>
        <p:nvSpPr>
          <p:cNvPr id="2" name="Oval 1"/>
          <p:cNvSpPr/>
          <p:nvPr/>
        </p:nvSpPr>
        <p:spPr>
          <a:xfrm>
            <a:off x="7791450" y="1838325"/>
            <a:ext cx="676275" cy="3495675"/>
          </a:xfrm>
          <a:prstGeom prst="ellipse">
            <a:avLst/>
          </a:prstGeom>
          <a:solidFill>
            <a:schemeClr val="lt1">
              <a:alpha val="0"/>
            </a:schemeClr>
          </a:solidFill>
          <a:ln w="57150">
            <a:prstDash val="sysDash"/>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4296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16" presetClass="entr" presetSubtype="37"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par>
                                <p:cTn id="11" presetID="16" presetClass="entr" presetSubtype="37"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outVertical)">
                                      <p:cBhvr>
                                        <p:cTn id="13" dur="500"/>
                                        <p:tgtEl>
                                          <p:spTgt spid="56"/>
                                        </p:tgtEl>
                                      </p:cBhvr>
                                    </p:animEffect>
                                  </p:childTnLst>
                                </p:cTn>
                              </p:par>
                              <p:par>
                                <p:cTn id="14" presetID="16" presetClass="entr" presetSubtype="37"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outVertical)">
                                      <p:cBhvr>
                                        <p:cTn id="16" dur="500"/>
                                        <p:tgtEl>
                                          <p:spTgt spid="57"/>
                                        </p:tgtEl>
                                      </p:cBhvr>
                                    </p:animEffect>
                                  </p:childTnLst>
                                </p:cTn>
                              </p:par>
                            </p:childTnLst>
                          </p:cTn>
                        </p:par>
                        <p:par>
                          <p:cTn id="17" fill="hold">
                            <p:stCondLst>
                              <p:cond delay="500"/>
                            </p:stCondLst>
                            <p:childTnLst>
                              <p:par>
                                <p:cTn id="18" presetID="1" presetClass="entr" presetSubtype="0" fill="hold" grpId="0" nodeType="afterEffect">
                                  <p:stCondLst>
                                    <p:cond delay="500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2814224" y="933726"/>
            <a:ext cx="7788611" cy="5387222"/>
          </a:xfrm>
          <a:prstGeom prst="rect">
            <a:avLst/>
          </a:prstGeom>
        </p:spPr>
      </p:pic>
      <p:cxnSp>
        <p:nvCxnSpPr>
          <p:cNvPr id="30" name="Straight Connector 29"/>
          <p:cNvCxnSpPr/>
          <p:nvPr/>
        </p:nvCxnSpPr>
        <p:spPr>
          <a:xfrm flipH="1" flipV="1">
            <a:off x="5867401" y="1838325"/>
            <a:ext cx="2447924" cy="923925"/>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5" name="Straight Connector 54"/>
          <p:cNvCxnSpPr/>
          <p:nvPr/>
        </p:nvCxnSpPr>
        <p:spPr>
          <a:xfrm flipH="1">
            <a:off x="4552950" y="3752712"/>
            <a:ext cx="3962400" cy="647838"/>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6" name="Straight Connector 55"/>
          <p:cNvCxnSpPr/>
          <p:nvPr/>
        </p:nvCxnSpPr>
        <p:spPr>
          <a:xfrm flipH="1" flipV="1">
            <a:off x="4038600" y="2476985"/>
            <a:ext cx="4552950" cy="614364"/>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flipH="1">
            <a:off x="6515101" y="4124049"/>
            <a:ext cx="2247899" cy="1238526"/>
          </a:xfrm>
          <a:prstGeom prst="line">
            <a:avLst/>
          </a:prstGeom>
          <a:ln w="38100">
            <a:headEnd type="triangle" w="lg" len="lg"/>
            <a:tailEnd type="triangle" w="lg" len="lg"/>
          </a:ln>
        </p:spPr>
        <p:style>
          <a:lnRef idx="1">
            <a:schemeClr val="accent6"/>
          </a:lnRef>
          <a:fillRef idx="0">
            <a:schemeClr val="accent6"/>
          </a:fillRef>
          <a:effectRef idx="0">
            <a:schemeClr val="accent6"/>
          </a:effectRef>
          <a:fontRef idx="minor">
            <a:schemeClr val="tx1"/>
          </a:fontRef>
        </p:style>
      </p:cxnSp>
      <p:sp>
        <p:nvSpPr>
          <p:cNvPr id="61" name="TextBox 60"/>
          <p:cNvSpPr txBox="1"/>
          <p:nvPr/>
        </p:nvSpPr>
        <p:spPr>
          <a:xfrm>
            <a:off x="4204827" y="197935"/>
            <a:ext cx="5630066" cy="584775"/>
          </a:xfrm>
          <a:prstGeom prst="rect">
            <a:avLst/>
          </a:prstGeom>
          <a:noFill/>
        </p:spPr>
        <p:txBody>
          <a:bodyPr wrap="none" rtlCol="1">
            <a:spAutoFit/>
          </a:bodyPr>
          <a:lstStyle/>
          <a:p>
            <a:r>
              <a:rPr lang="he-IL" sz="3200" dirty="0">
                <a:solidFill>
                  <a:schemeClr val="accent6"/>
                </a:solidFill>
              </a:rPr>
              <a:t>הוראה </a:t>
            </a:r>
            <a:r>
              <a:rPr lang="he-IL" sz="3200" dirty="0">
                <a:solidFill>
                  <a:schemeClr val="accent6"/>
                </a:solidFill>
              </a:rPr>
              <a:t>דיאלוגית </a:t>
            </a:r>
            <a:r>
              <a:rPr lang="he-IL" sz="3200" dirty="0" smtClean="0"/>
              <a:t>+ </a:t>
            </a:r>
            <a:r>
              <a:rPr lang="he-IL" sz="3200" dirty="0" smtClean="0">
                <a:solidFill>
                  <a:srgbClr val="FF0000"/>
                </a:solidFill>
              </a:rPr>
              <a:t>למידה דיאלוגית</a:t>
            </a:r>
            <a:endParaRPr lang="he-IL" sz="3200" dirty="0">
              <a:solidFill>
                <a:srgbClr val="FF0000"/>
              </a:solidFill>
            </a:endParaRPr>
          </a:p>
        </p:txBody>
      </p:sp>
      <p:cxnSp>
        <p:nvCxnSpPr>
          <p:cNvPr id="8" name="Straight Connector 7"/>
          <p:cNvCxnSpPr/>
          <p:nvPr/>
        </p:nvCxnSpPr>
        <p:spPr>
          <a:xfrm>
            <a:off x="3790950" y="2952750"/>
            <a:ext cx="174969" cy="986741"/>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5568607" y="2174954"/>
            <a:ext cx="584543" cy="2692424"/>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flipH="1">
            <a:off x="4255295" y="2174954"/>
            <a:ext cx="1026319" cy="2111296"/>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a:off x="4007645" y="2600325"/>
            <a:ext cx="1983580" cy="2267053"/>
          </a:xfrm>
          <a:prstGeom prst="line">
            <a:avLst/>
          </a:prstGeom>
          <a:ln w="38100">
            <a:solidFill>
              <a:srgbClr val="FF0000"/>
            </a:solidFill>
            <a:headEnd type="triangle" w="lg" len="lg"/>
            <a:tailEnd type="triangle" w="lg" len="lg"/>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918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TotalTime>
  <Words>1654</Words>
  <Application>Microsoft Office PowerPoint</Application>
  <PresentationFormat>Widescreen</PresentationFormat>
  <Paragraphs>177</Paragraphs>
  <Slides>35</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שימוש ביוטיוב כמרחב למידה דיאלוגי בקורסים מקוונים</vt:lpstr>
      <vt:lpstr>PowerPoint Presentation</vt:lpstr>
      <vt:lpstr>PowerPoint Presentation</vt:lpstr>
      <vt:lpstr>PowerPoint Presentation</vt:lpstr>
      <vt:lpstr>PowerPoint Presentation</vt:lpstr>
      <vt:lpstr>PowerPoint Presentation</vt:lpstr>
      <vt:lpstr>הגישה הסוציו-תרבותית ללמידה</vt:lpstr>
      <vt:lpstr>PowerPoint Presentation</vt:lpstr>
      <vt:lpstr>PowerPoint Presentation</vt:lpstr>
      <vt:lpstr>PowerPoint Presentation</vt:lpstr>
      <vt:lpstr>ביזור מקורות ידע (Wegerif, 2015)</vt:lpstr>
      <vt:lpstr>PowerPoint Presentation</vt:lpstr>
      <vt:lpstr>PowerPoint Presentation</vt:lpstr>
      <vt:lpstr>מספר מילים על קורסים מקוונים</vt:lpstr>
      <vt:lpstr>PowerPoint Presentation</vt:lpstr>
      <vt:lpstr>הוראה ולמידה בעזרת טכנולוגיות למידה שיתופית</vt:lpstr>
      <vt:lpstr>PowerPoint Presentation</vt:lpstr>
      <vt:lpstr>עד כמה אנחנו משתמשים בטכנלוגיות למידה?</vt:lpstr>
      <vt:lpstr>הוראה ולמידה בעזרת טכנולוגיות למידה שיתופית</vt:lpstr>
      <vt:lpstr>שתי פרקטיקות לדוגמה</vt:lpstr>
      <vt:lpstr>שתי פרקטיקות לדוגמה</vt:lpstr>
      <vt:lpstr>מיצוי עקרונות ממאמר</vt:lpstr>
      <vt:lpstr>מיצוי עקרונות ממאמר אגרון סרטונים</vt:lpstr>
      <vt:lpstr>שתי פרקטיקות לדוגמה</vt:lpstr>
      <vt:lpstr>סרטוני הסבר לאפליקציות שונות</vt:lpstr>
      <vt:lpstr>צרו סרטון הסבר עבור טכנולוגיה:</vt:lpstr>
      <vt:lpstr>בהמשך הקורס</vt:lpstr>
      <vt:lpstr>סוגי סרטונים</vt:lpstr>
      <vt:lpstr>PowerPoint Presentation</vt:lpstr>
      <vt:lpstr>אז למה סרטוני יוטיוב?</vt:lpstr>
      <vt:lpstr>מחשבות נוספות</vt:lpstr>
      <vt:lpstr>PowerPoint Presentation</vt:lpstr>
      <vt:lpstr>PowerPoint Presentation</vt:lpstr>
      <vt:lpstr>PowerPoint Presentation</vt:lpstr>
      <vt:lpstr>למידה במשותף: למה זה חשוב?</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Rotem Abdu</dc:creator>
  <cp:lastModifiedBy>Rotem Abdu</cp:lastModifiedBy>
  <cp:revision>42</cp:revision>
  <dcterms:created xsi:type="dcterms:W3CDTF">2018-06-20T14:02:39Z</dcterms:created>
  <dcterms:modified xsi:type="dcterms:W3CDTF">2018-07-02T09:41:28Z</dcterms:modified>
</cp:coreProperties>
</file>