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76" r:id="rId4"/>
    <p:sldId id="277" r:id="rId5"/>
    <p:sldId id="279" r:id="rId6"/>
    <p:sldId id="282" r:id="rId7"/>
    <p:sldId id="283" r:id="rId8"/>
    <p:sldId id="258" r:id="rId9"/>
    <p:sldId id="257" r:id="rId10"/>
    <p:sldId id="259" r:id="rId11"/>
    <p:sldId id="260" r:id="rId12"/>
    <p:sldId id="261" r:id="rId13"/>
    <p:sldId id="274" r:id="rId14"/>
    <p:sldId id="262" r:id="rId15"/>
    <p:sldId id="263" r:id="rId16"/>
    <p:sldId id="264" r:id="rId17"/>
    <p:sldId id="265" r:id="rId18"/>
    <p:sldId id="266" r:id="rId19"/>
    <p:sldId id="268" r:id="rId20"/>
    <p:sldId id="267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2E2"/>
    <a:srgbClr val="66462C"/>
    <a:srgbClr val="9966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892DB2-DC15-49AF-952A-97B0D623347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D0C9381-5CD4-4BFE-9916-6AEC3E41E1DF}">
      <dgm:prSet phldrT="[טקסט]"/>
      <dgm:spPr/>
      <dgm:t>
        <a:bodyPr/>
        <a:lstStyle/>
        <a:p>
          <a:pPr rtl="1"/>
          <a:r>
            <a:rPr lang="he-IL" dirty="0"/>
            <a:t>תכנית לימודים</a:t>
          </a:r>
        </a:p>
      </dgm:t>
    </dgm:pt>
    <dgm:pt modelId="{D8120581-01DF-4FAF-8165-A48BE981414E}" type="parTrans" cxnId="{9F159A1E-5616-4C6E-BC26-72A553970AA6}">
      <dgm:prSet/>
      <dgm:spPr/>
      <dgm:t>
        <a:bodyPr/>
        <a:lstStyle/>
        <a:p>
          <a:pPr rtl="1"/>
          <a:endParaRPr lang="he-IL"/>
        </a:p>
      </dgm:t>
    </dgm:pt>
    <dgm:pt modelId="{0947C101-A03D-43AF-A5E0-2D4A3B3EF01E}" type="sibTrans" cxnId="{9F159A1E-5616-4C6E-BC26-72A553970AA6}">
      <dgm:prSet/>
      <dgm:spPr/>
      <dgm:t>
        <a:bodyPr/>
        <a:lstStyle/>
        <a:p>
          <a:pPr rtl="1"/>
          <a:endParaRPr lang="he-IL"/>
        </a:p>
      </dgm:t>
    </dgm:pt>
    <dgm:pt modelId="{75311A62-6AA0-4E38-9F77-CB2218515606}">
      <dgm:prSet phldrT="[טקסט]"/>
      <dgm:spPr/>
      <dgm:t>
        <a:bodyPr/>
        <a:lstStyle/>
        <a:p>
          <a:pPr rtl="1"/>
          <a:r>
            <a:rPr lang="he-IL" dirty="0"/>
            <a:t>חוקרים באקדמיה</a:t>
          </a:r>
        </a:p>
      </dgm:t>
    </dgm:pt>
    <dgm:pt modelId="{FE285958-C01C-42F0-A966-CDDB87E7F3CD}" type="parTrans" cxnId="{C516E9C8-3AEB-410C-995F-61EFA17E42D4}">
      <dgm:prSet/>
      <dgm:spPr/>
      <dgm:t>
        <a:bodyPr/>
        <a:lstStyle/>
        <a:p>
          <a:pPr rtl="1"/>
          <a:endParaRPr lang="he-IL"/>
        </a:p>
      </dgm:t>
    </dgm:pt>
    <dgm:pt modelId="{A3CFB271-2166-4C64-B130-8E0E16D580AB}" type="sibTrans" cxnId="{C516E9C8-3AEB-410C-995F-61EFA17E42D4}">
      <dgm:prSet/>
      <dgm:spPr/>
      <dgm:t>
        <a:bodyPr/>
        <a:lstStyle/>
        <a:p>
          <a:pPr rtl="1"/>
          <a:endParaRPr lang="he-IL"/>
        </a:p>
      </dgm:t>
    </dgm:pt>
    <dgm:pt modelId="{A3081071-34BB-4ACC-B1B1-06242523F263}">
      <dgm:prSet phldrT="[טקסט]"/>
      <dgm:spPr/>
      <dgm:t>
        <a:bodyPr/>
        <a:lstStyle/>
        <a:p>
          <a:pPr rtl="1"/>
          <a:r>
            <a:rPr lang="he-IL" dirty="0"/>
            <a:t>המנהל למדע וטכנולוגיה משרד החינוך</a:t>
          </a:r>
        </a:p>
      </dgm:t>
    </dgm:pt>
    <dgm:pt modelId="{CA5CD55C-23D6-4FB7-8B53-E3B15183661A}" type="parTrans" cxnId="{FF386422-4247-4860-98C8-199BCAF2E499}">
      <dgm:prSet/>
      <dgm:spPr/>
      <dgm:t>
        <a:bodyPr/>
        <a:lstStyle/>
        <a:p>
          <a:pPr rtl="1"/>
          <a:endParaRPr lang="he-IL"/>
        </a:p>
      </dgm:t>
    </dgm:pt>
    <dgm:pt modelId="{504724C2-635B-4B09-8BEF-514F6DFAE077}" type="sibTrans" cxnId="{FF386422-4247-4860-98C8-199BCAF2E499}">
      <dgm:prSet/>
      <dgm:spPr/>
      <dgm:t>
        <a:bodyPr/>
        <a:lstStyle/>
        <a:p>
          <a:pPr rtl="1"/>
          <a:endParaRPr lang="he-IL"/>
        </a:p>
      </dgm:t>
    </dgm:pt>
    <dgm:pt modelId="{607322DC-362F-4461-8022-E98DDD45B4D2}">
      <dgm:prSet phldrT="[טקסט]"/>
      <dgm:spPr/>
      <dgm:t>
        <a:bodyPr/>
        <a:lstStyle/>
        <a:p>
          <a:pPr rtl="1"/>
          <a:r>
            <a:rPr lang="he-IL" dirty="0"/>
            <a:t>מומחי תוכן אגף המודיעין</a:t>
          </a:r>
        </a:p>
        <a:p>
          <a:pPr rtl="1"/>
          <a:r>
            <a:rPr lang="he-IL" dirty="0"/>
            <a:t>ומטה הסייבר </a:t>
          </a:r>
        </a:p>
      </dgm:t>
    </dgm:pt>
    <dgm:pt modelId="{C70C26DF-9815-453A-9963-E56AAAD4B99E}" type="parTrans" cxnId="{FC67B321-226F-4A2D-B773-1C97C13E7CCD}">
      <dgm:prSet/>
      <dgm:spPr/>
      <dgm:t>
        <a:bodyPr/>
        <a:lstStyle/>
        <a:p>
          <a:pPr rtl="1"/>
          <a:endParaRPr lang="he-IL"/>
        </a:p>
      </dgm:t>
    </dgm:pt>
    <dgm:pt modelId="{01D18DBC-8753-4300-BC7A-526D605B944D}" type="sibTrans" cxnId="{FC67B321-226F-4A2D-B773-1C97C13E7CCD}">
      <dgm:prSet/>
      <dgm:spPr/>
      <dgm:t>
        <a:bodyPr/>
        <a:lstStyle/>
        <a:p>
          <a:pPr rtl="1"/>
          <a:endParaRPr lang="he-IL"/>
        </a:p>
      </dgm:t>
    </dgm:pt>
    <dgm:pt modelId="{64093DDF-F8F1-4227-B77A-1DBA2EABEB89}">
      <dgm:prSet phldrT="[טקסט]"/>
      <dgm:spPr/>
      <dgm:t>
        <a:bodyPr/>
        <a:lstStyle/>
        <a:p>
          <a:pPr rtl="1"/>
          <a:r>
            <a:rPr lang="he-IL" dirty="0"/>
            <a:t>מומחי תוכן בתעשייה</a:t>
          </a:r>
        </a:p>
      </dgm:t>
    </dgm:pt>
    <dgm:pt modelId="{97AC1866-0535-4699-A45A-E070231F0912}" type="parTrans" cxnId="{ECA6522C-3B52-4110-8A8B-963674607660}">
      <dgm:prSet/>
      <dgm:spPr/>
      <dgm:t>
        <a:bodyPr/>
        <a:lstStyle/>
        <a:p>
          <a:pPr rtl="1"/>
          <a:endParaRPr lang="he-IL"/>
        </a:p>
      </dgm:t>
    </dgm:pt>
    <dgm:pt modelId="{D1F0A5A2-0FE5-4FEA-873F-C06451A3B963}" type="sibTrans" cxnId="{ECA6522C-3B52-4110-8A8B-963674607660}">
      <dgm:prSet/>
      <dgm:spPr/>
      <dgm:t>
        <a:bodyPr/>
        <a:lstStyle/>
        <a:p>
          <a:pPr rtl="1"/>
          <a:endParaRPr lang="he-IL"/>
        </a:p>
      </dgm:t>
    </dgm:pt>
    <dgm:pt modelId="{584AB13F-58BD-49B6-91FF-6B4EA37DD724}" type="pres">
      <dgm:prSet presAssocID="{18892DB2-DC15-49AF-952A-97B0D62334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7448559-2F15-4EA9-B001-F704557DA9EA}" type="pres">
      <dgm:prSet presAssocID="{CD0C9381-5CD4-4BFE-9916-6AEC3E41E1DF}" presName="centerShape" presStyleLbl="node0" presStyleIdx="0" presStyleCnt="1"/>
      <dgm:spPr/>
    </dgm:pt>
    <dgm:pt modelId="{462E5910-652D-4B9F-9F37-CF01F9EAF12C}" type="pres">
      <dgm:prSet presAssocID="{FE285958-C01C-42F0-A966-CDDB87E7F3CD}" presName="parTrans" presStyleLbl="bgSibTrans2D1" presStyleIdx="0" presStyleCnt="4"/>
      <dgm:spPr/>
    </dgm:pt>
    <dgm:pt modelId="{FFD42473-DDFD-4991-A8EB-2E4845E60303}" type="pres">
      <dgm:prSet presAssocID="{75311A62-6AA0-4E38-9F77-CB2218515606}" presName="node" presStyleLbl="node1" presStyleIdx="0" presStyleCnt="4">
        <dgm:presLayoutVars>
          <dgm:bulletEnabled val="1"/>
        </dgm:presLayoutVars>
      </dgm:prSet>
      <dgm:spPr/>
    </dgm:pt>
    <dgm:pt modelId="{2E3BE34F-8955-41C5-83BE-555DAB055A06}" type="pres">
      <dgm:prSet presAssocID="{CA5CD55C-23D6-4FB7-8B53-E3B15183661A}" presName="parTrans" presStyleLbl="bgSibTrans2D1" presStyleIdx="1" presStyleCnt="4"/>
      <dgm:spPr/>
    </dgm:pt>
    <dgm:pt modelId="{82226512-A1FC-4F26-99BA-85C5E2C1D38B}" type="pres">
      <dgm:prSet presAssocID="{A3081071-34BB-4ACC-B1B1-06242523F263}" presName="node" presStyleLbl="node1" presStyleIdx="1" presStyleCnt="4">
        <dgm:presLayoutVars>
          <dgm:bulletEnabled val="1"/>
        </dgm:presLayoutVars>
      </dgm:prSet>
      <dgm:spPr/>
    </dgm:pt>
    <dgm:pt modelId="{8D0996F8-6ED0-4375-87F3-91F12BB3B565}" type="pres">
      <dgm:prSet presAssocID="{C70C26DF-9815-453A-9963-E56AAAD4B99E}" presName="parTrans" presStyleLbl="bgSibTrans2D1" presStyleIdx="2" presStyleCnt="4"/>
      <dgm:spPr/>
    </dgm:pt>
    <dgm:pt modelId="{0A147806-13F6-44EE-AEBF-1A003A46B96D}" type="pres">
      <dgm:prSet presAssocID="{607322DC-362F-4461-8022-E98DDD45B4D2}" presName="node" presStyleLbl="node1" presStyleIdx="2" presStyleCnt="4">
        <dgm:presLayoutVars>
          <dgm:bulletEnabled val="1"/>
        </dgm:presLayoutVars>
      </dgm:prSet>
      <dgm:spPr/>
    </dgm:pt>
    <dgm:pt modelId="{E98DD802-6FBE-40F0-9751-5E138A822D6B}" type="pres">
      <dgm:prSet presAssocID="{97AC1866-0535-4699-A45A-E070231F0912}" presName="parTrans" presStyleLbl="bgSibTrans2D1" presStyleIdx="3" presStyleCnt="4"/>
      <dgm:spPr/>
    </dgm:pt>
    <dgm:pt modelId="{60EE6AFC-2710-4417-B2A9-5B72EB8EFF36}" type="pres">
      <dgm:prSet presAssocID="{64093DDF-F8F1-4227-B77A-1DBA2EABEB89}" presName="node" presStyleLbl="node1" presStyleIdx="3" presStyleCnt="4">
        <dgm:presLayoutVars>
          <dgm:bulletEnabled val="1"/>
        </dgm:presLayoutVars>
      </dgm:prSet>
      <dgm:spPr/>
    </dgm:pt>
  </dgm:ptLst>
  <dgm:cxnLst>
    <dgm:cxn modelId="{36023609-265D-48FE-9627-DD51C6E2545D}" type="presOf" srcId="{FE285958-C01C-42F0-A966-CDDB87E7F3CD}" destId="{462E5910-652D-4B9F-9F37-CF01F9EAF12C}" srcOrd="0" destOrd="0" presId="urn:microsoft.com/office/officeart/2005/8/layout/radial4"/>
    <dgm:cxn modelId="{9F159A1E-5616-4C6E-BC26-72A553970AA6}" srcId="{18892DB2-DC15-49AF-952A-97B0D623347E}" destId="{CD0C9381-5CD4-4BFE-9916-6AEC3E41E1DF}" srcOrd="0" destOrd="0" parTransId="{D8120581-01DF-4FAF-8165-A48BE981414E}" sibTransId="{0947C101-A03D-43AF-A5E0-2D4A3B3EF01E}"/>
    <dgm:cxn modelId="{FC67B321-226F-4A2D-B773-1C97C13E7CCD}" srcId="{CD0C9381-5CD4-4BFE-9916-6AEC3E41E1DF}" destId="{607322DC-362F-4461-8022-E98DDD45B4D2}" srcOrd="2" destOrd="0" parTransId="{C70C26DF-9815-453A-9963-E56AAAD4B99E}" sibTransId="{01D18DBC-8753-4300-BC7A-526D605B944D}"/>
    <dgm:cxn modelId="{FF386422-4247-4860-98C8-199BCAF2E499}" srcId="{CD0C9381-5CD4-4BFE-9916-6AEC3E41E1DF}" destId="{A3081071-34BB-4ACC-B1B1-06242523F263}" srcOrd="1" destOrd="0" parTransId="{CA5CD55C-23D6-4FB7-8B53-E3B15183661A}" sibTransId="{504724C2-635B-4B09-8BEF-514F6DFAE077}"/>
    <dgm:cxn modelId="{ECA6522C-3B52-4110-8A8B-963674607660}" srcId="{CD0C9381-5CD4-4BFE-9916-6AEC3E41E1DF}" destId="{64093DDF-F8F1-4227-B77A-1DBA2EABEB89}" srcOrd="3" destOrd="0" parTransId="{97AC1866-0535-4699-A45A-E070231F0912}" sibTransId="{D1F0A5A2-0FE5-4FEA-873F-C06451A3B963}"/>
    <dgm:cxn modelId="{9FC18C34-9A4C-443E-B721-3C86199EEA64}" type="presOf" srcId="{A3081071-34BB-4ACC-B1B1-06242523F263}" destId="{82226512-A1FC-4F26-99BA-85C5E2C1D38B}" srcOrd="0" destOrd="0" presId="urn:microsoft.com/office/officeart/2005/8/layout/radial4"/>
    <dgm:cxn modelId="{E2C19866-3E7E-4008-A630-89FFCCEF5E9D}" type="presOf" srcId="{18892DB2-DC15-49AF-952A-97B0D623347E}" destId="{584AB13F-58BD-49B6-91FF-6B4EA37DD724}" srcOrd="0" destOrd="0" presId="urn:microsoft.com/office/officeart/2005/8/layout/radial4"/>
    <dgm:cxn modelId="{557AC259-0D72-47FF-A55A-EBD0BFF31DFE}" type="presOf" srcId="{75311A62-6AA0-4E38-9F77-CB2218515606}" destId="{FFD42473-DDFD-4991-A8EB-2E4845E60303}" srcOrd="0" destOrd="0" presId="urn:microsoft.com/office/officeart/2005/8/layout/radial4"/>
    <dgm:cxn modelId="{149A117E-4351-4B5A-9C10-31AF1E8E36CC}" type="presOf" srcId="{C70C26DF-9815-453A-9963-E56AAAD4B99E}" destId="{8D0996F8-6ED0-4375-87F3-91F12BB3B565}" srcOrd="0" destOrd="0" presId="urn:microsoft.com/office/officeart/2005/8/layout/radial4"/>
    <dgm:cxn modelId="{AECF587E-CEF3-48F4-9C3C-4DA1C8247966}" type="presOf" srcId="{97AC1866-0535-4699-A45A-E070231F0912}" destId="{E98DD802-6FBE-40F0-9751-5E138A822D6B}" srcOrd="0" destOrd="0" presId="urn:microsoft.com/office/officeart/2005/8/layout/radial4"/>
    <dgm:cxn modelId="{46FEC496-27C7-41A5-9EE2-3F7A23E4E867}" type="presOf" srcId="{CA5CD55C-23D6-4FB7-8B53-E3B15183661A}" destId="{2E3BE34F-8955-41C5-83BE-555DAB055A06}" srcOrd="0" destOrd="0" presId="urn:microsoft.com/office/officeart/2005/8/layout/radial4"/>
    <dgm:cxn modelId="{9030909D-19E2-4E0A-8228-091307623A9C}" type="presOf" srcId="{CD0C9381-5CD4-4BFE-9916-6AEC3E41E1DF}" destId="{B7448559-2F15-4EA9-B001-F704557DA9EA}" srcOrd="0" destOrd="0" presId="urn:microsoft.com/office/officeart/2005/8/layout/radial4"/>
    <dgm:cxn modelId="{C516E9C8-3AEB-410C-995F-61EFA17E42D4}" srcId="{CD0C9381-5CD4-4BFE-9916-6AEC3E41E1DF}" destId="{75311A62-6AA0-4E38-9F77-CB2218515606}" srcOrd="0" destOrd="0" parTransId="{FE285958-C01C-42F0-A966-CDDB87E7F3CD}" sibTransId="{A3CFB271-2166-4C64-B130-8E0E16D580AB}"/>
    <dgm:cxn modelId="{DA10FDEE-6B28-45F8-AA32-2D127CC85C02}" type="presOf" srcId="{64093DDF-F8F1-4227-B77A-1DBA2EABEB89}" destId="{60EE6AFC-2710-4417-B2A9-5B72EB8EFF36}" srcOrd="0" destOrd="0" presId="urn:microsoft.com/office/officeart/2005/8/layout/radial4"/>
    <dgm:cxn modelId="{5875DEFD-8640-4FE9-8A4E-6BDE6F1FBB9A}" type="presOf" srcId="{607322DC-362F-4461-8022-E98DDD45B4D2}" destId="{0A147806-13F6-44EE-AEBF-1A003A46B96D}" srcOrd="0" destOrd="0" presId="urn:microsoft.com/office/officeart/2005/8/layout/radial4"/>
    <dgm:cxn modelId="{D029CAA1-AB2C-4DF6-9A00-073EBCCA644E}" type="presParOf" srcId="{584AB13F-58BD-49B6-91FF-6B4EA37DD724}" destId="{B7448559-2F15-4EA9-B001-F704557DA9EA}" srcOrd="0" destOrd="0" presId="urn:microsoft.com/office/officeart/2005/8/layout/radial4"/>
    <dgm:cxn modelId="{D3EA7029-E95C-419C-9037-E459B02529AC}" type="presParOf" srcId="{584AB13F-58BD-49B6-91FF-6B4EA37DD724}" destId="{462E5910-652D-4B9F-9F37-CF01F9EAF12C}" srcOrd="1" destOrd="0" presId="urn:microsoft.com/office/officeart/2005/8/layout/radial4"/>
    <dgm:cxn modelId="{519A5654-6865-43FF-B10C-B299588A91B8}" type="presParOf" srcId="{584AB13F-58BD-49B6-91FF-6B4EA37DD724}" destId="{FFD42473-DDFD-4991-A8EB-2E4845E60303}" srcOrd="2" destOrd="0" presId="urn:microsoft.com/office/officeart/2005/8/layout/radial4"/>
    <dgm:cxn modelId="{AA5220B2-D7E1-4E53-BC92-D1EABDECA7AF}" type="presParOf" srcId="{584AB13F-58BD-49B6-91FF-6B4EA37DD724}" destId="{2E3BE34F-8955-41C5-83BE-555DAB055A06}" srcOrd="3" destOrd="0" presId="urn:microsoft.com/office/officeart/2005/8/layout/radial4"/>
    <dgm:cxn modelId="{94A83A5B-EB5B-4F00-B328-0AE461E255F1}" type="presParOf" srcId="{584AB13F-58BD-49B6-91FF-6B4EA37DD724}" destId="{82226512-A1FC-4F26-99BA-85C5E2C1D38B}" srcOrd="4" destOrd="0" presId="urn:microsoft.com/office/officeart/2005/8/layout/radial4"/>
    <dgm:cxn modelId="{FB54C5FA-E1C5-4BAC-8514-D5C0A70F0308}" type="presParOf" srcId="{584AB13F-58BD-49B6-91FF-6B4EA37DD724}" destId="{8D0996F8-6ED0-4375-87F3-91F12BB3B565}" srcOrd="5" destOrd="0" presId="urn:microsoft.com/office/officeart/2005/8/layout/radial4"/>
    <dgm:cxn modelId="{519D7995-E8C0-4C8A-B073-6EFECB83B11C}" type="presParOf" srcId="{584AB13F-58BD-49B6-91FF-6B4EA37DD724}" destId="{0A147806-13F6-44EE-AEBF-1A003A46B96D}" srcOrd="6" destOrd="0" presId="urn:microsoft.com/office/officeart/2005/8/layout/radial4"/>
    <dgm:cxn modelId="{0869C450-B19E-4DDB-AC93-1C9C13C7680B}" type="presParOf" srcId="{584AB13F-58BD-49B6-91FF-6B4EA37DD724}" destId="{E98DD802-6FBE-40F0-9751-5E138A822D6B}" srcOrd="7" destOrd="0" presId="urn:microsoft.com/office/officeart/2005/8/layout/radial4"/>
    <dgm:cxn modelId="{1CD6C4EA-2BF4-4FA8-BD7A-B57D9A77444F}" type="presParOf" srcId="{584AB13F-58BD-49B6-91FF-6B4EA37DD724}" destId="{60EE6AFC-2710-4417-B2A9-5B72EB8EFF3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48559-2F15-4EA9-B001-F704557DA9EA}">
      <dsp:nvSpPr>
        <dsp:cNvPr id="0" name=""/>
        <dsp:cNvSpPr/>
      </dsp:nvSpPr>
      <dsp:spPr>
        <a:xfrm>
          <a:off x="1965452" y="1744618"/>
          <a:ext cx="1453896" cy="14538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600" kern="1200" dirty="0"/>
            <a:t>תכנית לימודים</a:t>
          </a:r>
        </a:p>
      </dsp:txBody>
      <dsp:txXfrm>
        <a:off x="2178370" y="1957536"/>
        <a:ext cx="1028060" cy="1028060"/>
      </dsp:txXfrm>
    </dsp:sp>
    <dsp:sp modelId="{462E5910-652D-4B9F-9F37-CF01F9EAF12C}">
      <dsp:nvSpPr>
        <dsp:cNvPr id="0" name=""/>
        <dsp:cNvSpPr/>
      </dsp:nvSpPr>
      <dsp:spPr>
        <a:xfrm rot="11700000">
          <a:off x="669858" y="1892673"/>
          <a:ext cx="1270581" cy="4143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42473-DDFD-4991-A8EB-2E4845E60303}">
      <dsp:nvSpPr>
        <dsp:cNvPr id="0" name=""/>
        <dsp:cNvSpPr/>
      </dsp:nvSpPr>
      <dsp:spPr>
        <a:xfrm>
          <a:off x="904" y="1382947"/>
          <a:ext cx="1381201" cy="1104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חוקרים באקדמיה</a:t>
          </a:r>
        </a:p>
      </dsp:txBody>
      <dsp:txXfrm>
        <a:off x="33267" y="1415310"/>
        <a:ext cx="1316475" cy="1040234"/>
      </dsp:txXfrm>
    </dsp:sp>
    <dsp:sp modelId="{2E3BE34F-8955-41C5-83BE-555DAB055A06}">
      <dsp:nvSpPr>
        <dsp:cNvPr id="0" name=""/>
        <dsp:cNvSpPr/>
      </dsp:nvSpPr>
      <dsp:spPr>
        <a:xfrm rot="14700000">
          <a:off x="1450149" y="962757"/>
          <a:ext cx="1270581" cy="4143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26512-A1FC-4F26-99BA-85C5E2C1D38B}">
      <dsp:nvSpPr>
        <dsp:cNvPr id="0" name=""/>
        <dsp:cNvSpPr/>
      </dsp:nvSpPr>
      <dsp:spPr>
        <a:xfrm>
          <a:off x="1126354" y="41688"/>
          <a:ext cx="1381201" cy="1104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המנהל למדע וטכנולוגיה משרד החינוך</a:t>
          </a:r>
        </a:p>
      </dsp:txBody>
      <dsp:txXfrm>
        <a:off x="1158717" y="74051"/>
        <a:ext cx="1316475" cy="1040234"/>
      </dsp:txXfrm>
    </dsp:sp>
    <dsp:sp modelId="{8D0996F8-6ED0-4375-87F3-91F12BB3B565}">
      <dsp:nvSpPr>
        <dsp:cNvPr id="0" name=""/>
        <dsp:cNvSpPr/>
      </dsp:nvSpPr>
      <dsp:spPr>
        <a:xfrm rot="17700000">
          <a:off x="2664068" y="962757"/>
          <a:ext cx="1270581" cy="4143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47806-13F6-44EE-AEBF-1A003A46B96D}">
      <dsp:nvSpPr>
        <dsp:cNvPr id="0" name=""/>
        <dsp:cNvSpPr/>
      </dsp:nvSpPr>
      <dsp:spPr>
        <a:xfrm>
          <a:off x="2877244" y="41688"/>
          <a:ext cx="1381201" cy="1104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מומחי תוכן אגף המודיעין</a:t>
          </a:r>
        </a:p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ומטה הסייבר </a:t>
          </a:r>
        </a:p>
      </dsp:txBody>
      <dsp:txXfrm>
        <a:off x="2909607" y="74051"/>
        <a:ext cx="1316475" cy="1040234"/>
      </dsp:txXfrm>
    </dsp:sp>
    <dsp:sp modelId="{E98DD802-6FBE-40F0-9751-5E138A822D6B}">
      <dsp:nvSpPr>
        <dsp:cNvPr id="0" name=""/>
        <dsp:cNvSpPr/>
      </dsp:nvSpPr>
      <dsp:spPr>
        <a:xfrm rot="20700000">
          <a:off x="3444360" y="1892673"/>
          <a:ext cx="1270581" cy="41436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E6AFC-2710-4417-B2A9-5B72EB8EFF36}">
      <dsp:nvSpPr>
        <dsp:cNvPr id="0" name=""/>
        <dsp:cNvSpPr/>
      </dsp:nvSpPr>
      <dsp:spPr>
        <a:xfrm>
          <a:off x="4002694" y="1382947"/>
          <a:ext cx="1381201" cy="1104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מומחי תוכן בתעשייה</a:t>
          </a:r>
        </a:p>
      </dsp:txBody>
      <dsp:txXfrm>
        <a:off x="4035057" y="1415310"/>
        <a:ext cx="1316475" cy="1040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349998-9A4F-4EB0-8918-FBD767FB8B10}" type="datetimeFigureOut">
              <a:rPr lang="he-IL" smtClean="0"/>
              <a:t>י"ח/תמוז/תשע"ח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FB8457-83CE-4F36-9556-6E612AEE5B3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783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במסגרת התכנית מתנסים התלמידים בתהליך מורכב של איתור המידע, מיצויו ועיבודו עד לאבטחתו ברשת. תהליך זה דורש שורה של מיומנויות וכלים, שיאפשרו לתלמידים להבין את </a:t>
            </a:r>
            <a:r>
              <a:rPr lang="he-I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הלוגיקות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השונות שעומדות בבסיסם של מאגרי המידע. גישה מיטבית למאגרי מידע, יחד עם יכולת מספקת להתמודדות עימם.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D7897-A816-4EC8-8800-4D95ADD65A3A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443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על מנת לבחון טרנדים עולמיים עלינו </a:t>
            </a:r>
            <a:r>
              <a:rPr lang="he-I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לנטר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מהם אותם מגה טרנדים. אנו מבחינים בשלושה קריטריונים מרכזיים אשר מסייעים בהגדרת ה- "מגה טרנד":</a:t>
            </a:r>
            <a:br>
              <a:rPr lang="he-IL" dirty="0"/>
            </a:br>
            <a:br>
              <a:rPr lang="he-IL" dirty="0"/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גלובליות: האם הטרנד משפיע על מספר מדינות ואזורים ברחבי העולם?</a:t>
            </a:r>
            <a:br>
              <a:rPr lang="he-IL" dirty="0"/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רב תחומי: האם הטרנד משפיע על מגוון תחומי חיים, כגון: גאו-פוליטיקה, חברה, תרבות, כלכלה וכדומה?</a:t>
            </a:r>
            <a:br>
              <a:rPr lang="he-IL" dirty="0"/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טווח זמן: האם הטרנד משפיע לאורך תקופה  ולפרק זמן משמעותי (למעלה מעשור)? </a:t>
            </a:r>
          </a:p>
          <a:p>
            <a:endParaRPr lang="he-I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בכדי להגיע לתובנות חדשניות בניתוח של מגה טרנדים ו"לצפות כמה צעדים קדימה", דרושה מידה </a:t>
            </a:r>
            <a:r>
              <a:rPr lang="he-I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מסויימת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של חשיבה לא רציונלית ואף "חולמנית", עם זאת, בתהליך חשוב להשתמש במסגרת מתודולוגית סדורה ושיטתית, בסיוע כלי עזר מתאימים.</a:t>
            </a:r>
          </a:p>
          <a:p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הסביבה הארגונית דינאמית ומשתנה ללא הרף, לכן יש לבצע תהליכים 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שיטתיים ורציפים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של איסוף המידע וניתוח המשמעויות שלו.</a:t>
            </a:r>
          </a:p>
          <a:p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ישנם מודלים רבים המסייעים לנו להחליט על מי ועל מה נאסוף מידע. דוגמת מודל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P.E.S.T. 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ומודל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S.W.O.T.</a:t>
            </a:r>
          </a:p>
          <a:p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במאמר זה נתייחס נציג את מודל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P.E.S.T  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והאופן בו ניתן באמצעותו להגדיר את התחומים בהם נדרש מידע ונדגים את השפעתם על פעילות הארגון.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D7897-A816-4EC8-8800-4D95ADD65A3A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825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D7897-A816-4EC8-8800-4D95ADD65A3A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825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D7897-A816-4EC8-8800-4D95ADD65A3A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514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D7897-A816-4EC8-8800-4D95ADD65A3A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396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0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1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7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3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4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8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8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3B111-2D54-44CA-A0C6-DAF1A6BFB3B8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7B279-6AAD-4634-8121-CEFC43F5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8.jpeg"/><Relationship Id="rId7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209"/>
            <a:ext cx="3336818" cy="3113791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3038475" y="1148407"/>
            <a:ext cx="571922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0"/>
                <a:solidFill>
                  <a:srgbClr val="66462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חדר בריחה</a:t>
            </a:r>
            <a:endParaRPr lang="en-US" sz="5400" b="1" dirty="0">
              <a:ln w="0"/>
              <a:solidFill>
                <a:srgbClr val="66462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he-IL" sz="5400" b="1" dirty="0">
                <a:ln w="0"/>
                <a:solidFill>
                  <a:srgbClr val="66462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he-IL" sz="6000" b="1" dirty="0">
                <a:ln w="0"/>
                <a:solidFill>
                  <a:srgbClr val="66462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כמקור לקידום </a:t>
            </a:r>
            <a:endParaRPr lang="en-US" sz="6000" b="1" dirty="0">
              <a:ln w="0"/>
              <a:solidFill>
                <a:srgbClr val="66462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he-IL" sz="6600" b="1" dirty="0">
                <a:ln w="0"/>
                <a:solidFill>
                  <a:srgbClr val="66462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למידה חווייתית</a:t>
            </a:r>
          </a:p>
        </p:txBody>
      </p:sp>
      <p:sp>
        <p:nvSpPr>
          <p:cNvPr id="9" name="מלבן 8"/>
          <p:cNvSpPr/>
          <p:nvPr/>
        </p:nvSpPr>
        <p:spPr>
          <a:xfrm>
            <a:off x="5898087" y="4366264"/>
            <a:ext cx="571922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he-IL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לזלי סלומון</a:t>
            </a:r>
          </a:p>
          <a:p>
            <a:pPr algn="r"/>
            <a:r>
              <a:rPr lang="he-IL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ד"ר אורית </a:t>
            </a:r>
            <a:r>
              <a:rPr lang="he-IL" sz="48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צייכנר</a:t>
            </a:r>
            <a:endParaRPr lang="he-IL" sz="4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 rtl="1"/>
            <a:r>
              <a:rPr lang="he-IL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he-IL" sz="32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יולי, </a:t>
            </a:r>
            <a:r>
              <a:rPr lang="he-IL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2018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72" y="5183828"/>
            <a:ext cx="1016053" cy="112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425" y="0"/>
            <a:ext cx="7258920" cy="886585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4" y="754762"/>
            <a:ext cx="2019300" cy="1247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42865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88972" y="558722"/>
            <a:ext cx="812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b="1" dirty="0"/>
              <a:t>חדר בריחה</a:t>
            </a:r>
            <a:r>
              <a:rPr lang="en-US" sz="4000" b="1" dirty="0"/>
              <a:t> </a:t>
            </a:r>
            <a:r>
              <a:rPr lang="he-IL" sz="4000" b="1" dirty="0"/>
              <a:t> כאמצעי הוראה</a:t>
            </a:r>
            <a:endParaRPr lang="he-IL" sz="2000" b="1" dirty="0"/>
          </a:p>
          <a:p>
            <a:pPr algn="r" rtl="1"/>
            <a:endParaRPr lang="en-US" sz="2000" dirty="0"/>
          </a:p>
        </p:txBody>
      </p:sp>
      <p:sp>
        <p:nvSpPr>
          <p:cNvPr id="6" name="מלבן 5"/>
          <p:cNvSpPr/>
          <p:nvPr/>
        </p:nvSpPr>
        <p:spPr>
          <a:xfrm>
            <a:off x="2828925" y="1632354"/>
            <a:ext cx="6934200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 rtl="1">
              <a:lnSpc>
                <a:spcPct val="150000"/>
              </a:lnSpc>
            </a:pPr>
            <a:r>
              <a:rPr lang="he-IL" sz="2800" b="1" dirty="0">
                <a:ln w="0"/>
              </a:rPr>
              <a:t>אייך הופכים חדר כיתה לחדר בריחה?</a:t>
            </a:r>
            <a:endParaRPr lang="he-IL" sz="2800" b="1" dirty="0">
              <a:ln w="0"/>
              <a:solidFill>
                <a:srgbClr val="66462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0" t="20815" r="15000" b="1893"/>
          <a:stretch/>
        </p:blipFill>
        <p:spPr>
          <a:xfrm>
            <a:off x="6490522" y="2492374"/>
            <a:ext cx="5701478" cy="315363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" y="192086"/>
            <a:ext cx="3067050" cy="230028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7" t="14544" r="28553" b="-278"/>
          <a:stretch/>
        </p:blipFill>
        <p:spPr>
          <a:xfrm>
            <a:off x="1601204" y="2492374"/>
            <a:ext cx="5466346" cy="43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-6852" r="23334" b="6852"/>
          <a:stretch/>
        </p:blipFill>
        <p:spPr>
          <a:xfrm rot="5400000">
            <a:off x="700284" y="4752407"/>
            <a:ext cx="1474675" cy="2736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0369" y="144985"/>
            <a:ext cx="8121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600" b="1" dirty="0"/>
              <a:t>חדר בריחה</a:t>
            </a:r>
            <a:r>
              <a:rPr lang="en-US" sz="3600" b="1" dirty="0"/>
              <a:t> </a:t>
            </a:r>
            <a:r>
              <a:rPr lang="he-IL" sz="3600" b="1" dirty="0"/>
              <a:t> כאמצעי הוראה</a:t>
            </a:r>
          </a:p>
          <a:p>
            <a:pPr algn="r" rtl="1"/>
            <a:endParaRPr lang="en-US" sz="2000" dirty="0"/>
          </a:p>
        </p:txBody>
      </p:sp>
      <p:sp>
        <p:nvSpPr>
          <p:cNvPr id="6" name="מלבן 5"/>
          <p:cNvSpPr/>
          <p:nvPr/>
        </p:nvSpPr>
        <p:spPr>
          <a:xfrm>
            <a:off x="208220" y="1246155"/>
            <a:ext cx="108299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 rtl="1">
              <a:lnSpc>
                <a:spcPct val="150000"/>
              </a:lnSpc>
            </a:pPr>
            <a:r>
              <a:rPr lang="he-IL" sz="2400" b="1" dirty="0">
                <a:ln w="0"/>
              </a:rPr>
              <a:t>שלב ראשון: אייך לנצל את המשאבים שיש בכיתה</a:t>
            </a:r>
          </a:p>
          <a:p>
            <a:pPr lvl="1" algn="r" rtl="1">
              <a:lnSpc>
                <a:spcPct val="150000"/>
              </a:lnSpc>
            </a:pPr>
            <a:r>
              <a:rPr lang="he-IL" sz="2400" b="1" dirty="0">
                <a:ln w="0"/>
              </a:rPr>
              <a:t>שלב שני :</a:t>
            </a:r>
            <a:r>
              <a:rPr lang="en-US" sz="2400" b="1" dirty="0">
                <a:ln w="0"/>
              </a:rPr>
              <a:t> </a:t>
            </a:r>
            <a:r>
              <a:rPr lang="he-IL" sz="2400" b="1" dirty="0">
                <a:ln w="0"/>
              </a:rPr>
              <a:t>תכנון החידות תוך שמירה על רצף לוגי ושילוב של אלמנטים שונים בחדר</a:t>
            </a:r>
          </a:p>
          <a:p>
            <a:pPr lvl="1" algn="r" rtl="1">
              <a:lnSpc>
                <a:spcPct val="150000"/>
              </a:lnSpc>
            </a:pPr>
            <a:r>
              <a:rPr lang="he-IL" sz="2400" b="1" dirty="0">
                <a:ln w="0"/>
              </a:rPr>
              <a:t>שלב שלישי: הכנת החידות  </a:t>
            </a:r>
          </a:p>
        </p:txBody>
      </p:sp>
      <p:graphicFrame>
        <p:nvGraphicFramePr>
          <p:cNvPr id="11" name="אובייקט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394434"/>
              </p:ext>
            </p:extLst>
          </p:nvPr>
        </p:nvGraphicFramePr>
        <p:xfrm>
          <a:off x="9775481" y="4743126"/>
          <a:ext cx="2135724" cy="88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r:id="rId4" imgW="34895160" imgH="14400000" progId="">
                  <p:embed/>
                </p:oleObj>
              </mc:Choice>
              <mc:Fallback>
                <p:oleObj r:id="rId4" imgW="34895160" imgH="14400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75481" y="4743126"/>
                        <a:ext cx="2135724" cy="881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866039" y="4403508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>
                <a:cs typeface="+mj-cs"/>
              </a:rPr>
              <a:t>פרח</a:t>
            </a:r>
            <a:endParaRPr lang="en-US" sz="2800" b="1" dirty="0">
              <a:cs typeface="+mj-cs"/>
            </a:endParaRPr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t="26444" r="21760"/>
          <a:stretch/>
        </p:blipFill>
        <p:spPr>
          <a:xfrm>
            <a:off x="4608775" y="3710984"/>
            <a:ext cx="2310369" cy="3147015"/>
          </a:xfrm>
          <a:prstGeom prst="rect">
            <a:avLst/>
          </a:prstGeom>
        </p:spPr>
      </p:pic>
      <p:sp>
        <p:nvSpPr>
          <p:cNvPr id="16" name="חץ שמאלה 15"/>
          <p:cNvSpPr/>
          <p:nvPr/>
        </p:nvSpPr>
        <p:spPr>
          <a:xfrm>
            <a:off x="5687508" y="4344099"/>
            <a:ext cx="2062857" cy="6762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חץ שמאלה 20"/>
          <p:cNvSpPr/>
          <p:nvPr/>
        </p:nvSpPr>
        <p:spPr>
          <a:xfrm rot="14732500">
            <a:off x="5111142" y="4828981"/>
            <a:ext cx="565446" cy="246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14600" y="4101879"/>
            <a:ext cx="181398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he-IL" dirty="0"/>
              <a:t>באיזה ספר הופיע לראשונה</a:t>
            </a:r>
          </a:p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algn="r" rtl="1"/>
            <a:r>
              <a:rPr lang="he-IL" dirty="0"/>
              <a:t>  </a:t>
            </a:r>
            <a:endParaRPr lang="en-US" dirty="0"/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3098" y="4664807"/>
            <a:ext cx="914400" cy="914400"/>
          </a:xfrm>
          <a:prstGeom prst="rect">
            <a:avLst/>
          </a:prstGeom>
        </p:spPr>
      </p:pic>
      <p:sp>
        <p:nvSpPr>
          <p:cNvPr id="24" name="חץ שמאלה 23"/>
          <p:cNvSpPr/>
          <p:nvPr/>
        </p:nvSpPr>
        <p:spPr>
          <a:xfrm>
            <a:off x="4213165" y="5226946"/>
            <a:ext cx="1133451" cy="3975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5E258EE7-DC51-4A5D-954B-62E00787CF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711"/>
          <a:stretch/>
        </p:blipFill>
        <p:spPr>
          <a:xfrm>
            <a:off x="9608901" y="3529115"/>
            <a:ext cx="2369928" cy="1209844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D5ED74AB-9192-44B1-849B-DAB95891C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829"/>
          <a:stretch/>
        </p:blipFill>
        <p:spPr>
          <a:xfrm>
            <a:off x="9608901" y="4831855"/>
            <a:ext cx="2369928" cy="1209844"/>
          </a:xfrm>
          <a:prstGeom prst="rect">
            <a:avLst/>
          </a:prstGeom>
        </p:spPr>
      </p:pic>
      <p:sp>
        <p:nvSpPr>
          <p:cNvPr id="13" name="חץ שמאלה 12"/>
          <p:cNvSpPr/>
          <p:nvPr/>
        </p:nvSpPr>
        <p:spPr>
          <a:xfrm>
            <a:off x="8574236" y="4250492"/>
            <a:ext cx="1174406" cy="829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חץ שמאלה 25"/>
          <p:cNvSpPr/>
          <p:nvPr/>
        </p:nvSpPr>
        <p:spPr>
          <a:xfrm rot="18830993">
            <a:off x="1698003" y="4683801"/>
            <a:ext cx="1133451" cy="4491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9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01020" y="367323"/>
            <a:ext cx="8674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b="1" dirty="0"/>
              <a:t>תלמידים מכינים חדר בריחה בנושא התמודדות עם שפה זרה- לתלמידי ערבית</a:t>
            </a:r>
            <a:endParaRPr lang="en-US" sz="2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4352" b="26389"/>
          <a:stretch/>
        </p:blipFill>
        <p:spPr>
          <a:xfrm>
            <a:off x="9048750" y="1759051"/>
            <a:ext cx="2964062" cy="2400301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3"/>
          <a:stretch/>
        </p:blipFill>
        <p:spPr>
          <a:xfrm>
            <a:off x="4155654" y="2154129"/>
            <a:ext cx="1813549" cy="2305947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20" y="4335110"/>
            <a:ext cx="2191878" cy="2408738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923" y="2911542"/>
            <a:ext cx="2463722" cy="1847792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70" y="4559300"/>
            <a:ext cx="1724025" cy="22987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056075" y="1932374"/>
            <a:ext cx="699430" cy="66327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8481">
            <a:off x="183317" y="2304404"/>
            <a:ext cx="3592349" cy="131933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87" y="5046553"/>
            <a:ext cx="1373981" cy="15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209"/>
            <a:ext cx="3336818" cy="3113791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72" y="5183828"/>
            <a:ext cx="1016053" cy="112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73484" y="-92850"/>
            <a:ext cx="342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4000" b="1" dirty="0"/>
              <a:t> 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66284" y="1654670"/>
            <a:ext cx="394767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שאילת שאלות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עבודה קבוצתית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תחרות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שיח/דיון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FB3CB-D591-4316-B9AC-4166850D8C2A}"/>
              </a:ext>
            </a:extLst>
          </p:cNvPr>
          <p:cNvSpPr txBox="1"/>
          <p:nvPr/>
        </p:nvSpPr>
        <p:spPr>
          <a:xfrm>
            <a:off x="-84102" y="0"/>
            <a:ext cx="1110063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b="1" dirty="0"/>
              <a:t>חקר מקרה בניית חדר בריחה שבמהלך הפתרון שלו התלמידים יישמו את המיומנות והכלים שרכשו</a:t>
            </a:r>
            <a:r>
              <a:rPr lang="he-IL" dirty="0"/>
              <a:t>:</a:t>
            </a:r>
          </a:p>
          <a:p>
            <a:pPr algn="r" rtl="1"/>
            <a:endParaRPr lang="he-IL" dirty="0"/>
          </a:p>
        </p:txBody>
      </p:sp>
      <p:sp>
        <p:nvSpPr>
          <p:cNvPr id="7" name="חץ: ימינה מקווקו 6">
            <a:extLst>
              <a:ext uri="{FF2B5EF4-FFF2-40B4-BE49-F238E27FC236}">
                <a16:creationId xmlns:a16="http://schemas.microsoft.com/office/drawing/2014/main" id="{79514F08-4A4E-49DA-A7B0-9ABF5C73ADE4}"/>
              </a:ext>
            </a:extLst>
          </p:cNvPr>
          <p:cNvSpPr/>
          <p:nvPr/>
        </p:nvSpPr>
        <p:spPr>
          <a:xfrm rot="10800000">
            <a:off x="6244388" y="2544507"/>
            <a:ext cx="1507959" cy="818147"/>
          </a:xfrm>
          <a:prstGeom prst="stripedRightArrow">
            <a:avLst/>
          </a:prstGeom>
          <a:solidFill>
            <a:srgbClr val="6646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69943-0ED5-4D08-ACAE-3DD0C81ACB2D}"/>
              </a:ext>
            </a:extLst>
          </p:cNvPr>
          <p:cNvSpPr txBox="1"/>
          <p:nvPr/>
        </p:nvSpPr>
        <p:spPr>
          <a:xfrm>
            <a:off x="661737" y="2346158"/>
            <a:ext cx="4563980" cy="11406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400" b="1" dirty="0"/>
              <a:t>לבחון את תפיסות התלמידים של הלמידה בסביבת חדר בריחה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84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62276" y="3402137"/>
            <a:ext cx="454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5400" dirty="0">
                <a:solidFill>
                  <a:srgbClr val="0070C0"/>
                </a:solidFill>
                <a:cs typeface="+mj-cs"/>
              </a:rPr>
              <a:t>זה מהנה!</a:t>
            </a:r>
          </a:p>
        </p:txBody>
      </p:sp>
      <p:sp>
        <p:nvSpPr>
          <p:cNvPr id="7" name="מלבן 6"/>
          <p:cNvSpPr/>
          <p:nvPr/>
        </p:nvSpPr>
        <p:spPr>
          <a:xfrm>
            <a:off x="2842066" y="490389"/>
            <a:ext cx="6302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600" b="1" dirty="0"/>
              <a:t>מדוע חדר בריחה חינוכי?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 rot="20781111">
            <a:off x="381001" y="2740920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dirty="0">
                <a:solidFill>
                  <a:srgbClr val="0070C0"/>
                </a:solidFill>
                <a:cs typeface="+mj-cs"/>
              </a:rPr>
              <a:t>מגביר את המוטיבציה ללמוד</a:t>
            </a:r>
          </a:p>
        </p:txBody>
      </p:sp>
      <p:sp>
        <p:nvSpPr>
          <p:cNvPr id="15" name="TextBox 14"/>
          <p:cNvSpPr txBox="1"/>
          <p:nvPr/>
        </p:nvSpPr>
        <p:spPr>
          <a:xfrm rot="471054">
            <a:off x="6013333" y="1851850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dirty="0">
                <a:solidFill>
                  <a:srgbClr val="0070C0"/>
                </a:solidFill>
                <a:cs typeface="+mj-cs"/>
              </a:rPr>
              <a:t>שיתוף פעולה בפתרון בעיות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6051" y="4366047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dirty="0">
                <a:solidFill>
                  <a:srgbClr val="0070C0"/>
                </a:solidFill>
                <a:cs typeface="+mj-cs"/>
              </a:rPr>
              <a:t>מפעיל אינטליגנציות מרובות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4851" y="4779955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dirty="0">
                <a:solidFill>
                  <a:srgbClr val="0070C0"/>
                </a:solidFill>
                <a:cs typeface="+mj-cs"/>
              </a:rPr>
              <a:t>מעודד עבודת צוות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30582" y="5692111"/>
            <a:ext cx="516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dirty="0">
                <a:solidFill>
                  <a:srgbClr val="0070C0"/>
                </a:solidFill>
                <a:cs typeface="+mj-cs"/>
              </a:rPr>
              <a:t>מאפשר לכולם להשתתף</a:t>
            </a:r>
          </a:p>
        </p:txBody>
      </p:sp>
    </p:spTree>
    <p:extLst>
      <p:ext uri="{BB962C8B-B14F-4D97-AF65-F5344CB8AC3E}">
        <p14:creationId xmlns:p14="http://schemas.microsoft.com/office/powerpoint/2010/main" val="125216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3824" y="390525"/>
            <a:ext cx="4314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b="1" dirty="0"/>
              <a:t>סקר בעקבות פעילות</a:t>
            </a:r>
          </a:p>
          <a:p>
            <a:pPr algn="r" rtl="1"/>
            <a:r>
              <a:rPr lang="he-IL" sz="3600" b="1" dirty="0"/>
              <a:t> חדר בריחה</a:t>
            </a:r>
            <a:endParaRPr lang="en-US" sz="3600" b="1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4"/>
          <a:srcRect l="26562" t="15556" r="28515" b="3750"/>
          <a:stretch/>
        </p:blipFill>
        <p:spPr>
          <a:xfrm>
            <a:off x="4886325" y="246043"/>
            <a:ext cx="6543675" cy="66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743200" y="123825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/>
              <a:t>סקר בעקבות פעילות חדר בריחה</a:t>
            </a:r>
            <a:endParaRPr lang="en-US" sz="3600" b="1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917834"/>
            <a:ext cx="6111398" cy="3673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5274" y="1917834"/>
            <a:ext cx="466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/>
              <a:t>היגדים שקבלו 100% ענו במידה רבה מאוד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48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743200" y="123825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/>
              <a:t>סקר בעקבות פעילות חדר בריחה</a:t>
            </a:r>
            <a:endParaRPr lang="en-US" sz="3600" b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98784"/>
            <a:ext cx="7078059" cy="42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35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743200" y="123825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/>
              <a:t>סקר בעקבות פעילות חדר בריחה</a:t>
            </a:r>
            <a:endParaRPr lang="en-US" sz="3600" b="1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207" y="1098088"/>
            <a:ext cx="8060568" cy="48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48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מלבן 6"/>
          <p:cNvSpPr/>
          <p:nvPr/>
        </p:nvSpPr>
        <p:spPr>
          <a:xfrm>
            <a:off x="798409" y="923106"/>
            <a:ext cx="10772906" cy="593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400" b="1" dirty="0"/>
              <a:t>התלמידים ציינו כי פיתוח משימות המלווה בדילמות מעודד חקירה.</a:t>
            </a:r>
          </a:p>
          <a:p>
            <a:pPr marL="342900" indent="-342900" algn="r" rt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400" b="1" dirty="0"/>
              <a:t>התלמידים ציינו את עבודת הצוות כמקדמת שיתוף פעולה לדוגמא: כדי לבצע משימה עלינו לעבוד בשיתוף פעולה ולכן אנחנו חייבים לעבוד יחד...." </a:t>
            </a:r>
          </a:p>
          <a:p>
            <a:pPr marL="342900" indent="-342900" algn="r" rt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400" b="1" dirty="0"/>
              <a:t>פיתוח ולימוד באמצעות חדרי בריחה הדגישו את המיומנויות המידעניות חשיבה ביקורתית  לדוגמא " הלימוד בחדר הבריחה מאתגר וגורם לנו להמציא את עצמנו מחדש בכל פעם". "צריך להגיע עם ראש פתוח". </a:t>
            </a:r>
          </a:p>
          <a:p>
            <a:pPr marL="342900" indent="-342900" algn="r" rt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400" b="1" dirty="0"/>
              <a:t>תלמידים ציינו כי למידה באמצעות חדרי בריחה דומה מאוד למשחקי מחשב משימתיים, ולמעשה מעבירה אותם אל העולם הממשי. </a:t>
            </a:r>
          </a:p>
          <a:p>
            <a:pPr marL="342900" indent="-342900" algn="r" rt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400" b="1" dirty="0"/>
              <a:t>מהראיונות עולה כי חדרי הבריחה כשמם כן מדמים בריחה מהמציאות</a:t>
            </a:r>
            <a:r>
              <a:rPr lang="he-IL" sz="2400" dirty="0"/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BFA0C-A70B-4D81-9788-BD1A0BA9E723}"/>
              </a:ext>
            </a:extLst>
          </p:cNvPr>
          <p:cNvSpPr txBox="1"/>
          <p:nvPr/>
        </p:nvSpPr>
        <p:spPr>
          <a:xfrm>
            <a:off x="620685" y="28075"/>
            <a:ext cx="11237494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מניתוח תוכן של היגדי התלמידים ניתן להבחין בקטגוריות הבאות: 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99335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גילוי ואיתור מידע דיגיטלי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998420796"/>
              </p:ext>
            </p:extLst>
          </p:nvPr>
        </p:nvGraphicFramePr>
        <p:xfrm>
          <a:off x="508000" y="456154"/>
          <a:ext cx="5384800" cy="3240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חץ שמאלה-למעלה 2"/>
          <p:cNvSpPr/>
          <p:nvPr/>
        </p:nvSpPr>
        <p:spPr>
          <a:xfrm rot="5400000">
            <a:off x="3918408" y="2717800"/>
            <a:ext cx="1016000" cy="304800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סגרת 3"/>
          <p:cNvSpPr/>
          <p:nvPr/>
        </p:nvSpPr>
        <p:spPr>
          <a:xfrm>
            <a:off x="5994400" y="3995582"/>
            <a:ext cx="3251200" cy="1016001"/>
          </a:xfrm>
          <a:prstGeom prst="fra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ידע וכלים חדשניים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2921" y="3749357"/>
            <a:ext cx="141417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prstClr val="black"/>
                </a:solidFill>
              </a:rPr>
              <a:t>מקנה לתלמיד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62362" y="4241800"/>
            <a:ext cx="2929641" cy="108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סגרת משופעת 7"/>
          <p:cNvSpPr/>
          <p:nvPr/>
        </p:nvSpPr>
        <p:spPr>
          <a:xfrm>
            <a:off x="2338895" y="5323416"/>
            <a:ext cx="9265501" cy="1356784"/>
          </a:xfrm>
          <a:prstGeom prst="bevel">
            <a:avLst/>
          </a:prstGeom>
          <a:solidFill>
            <a:srgbClr val="996633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he-IL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הבנה ויישום של תהליכי אחזור מתקדמים רב לשוניים</a:t>
            </a:r>
          </a:p>
          <a:p>
            <a:pPr algn="ctr" rtl="1"/>
            <a:r>
              <a:rPr lang="he-IL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בדגש על פיתוח תודעה ותפישה מידענית יצירתית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42637" y="3779625"/>
            <a:ext cx="76014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prstClr val="black"/>
                </a:solidFill>
              </a:rPr>
              <a:t>לטובת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3299" y="453573"/>
            <a:ext cx="6668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4000" b="1" dirty="0"/>
              <a:t> </a:t>
            </a:r>
            <a:r>
              <a:rPr lang="he-IL" sz="3600" b="1" dirty="0"/>
              <a:t>מגמת גילוי ואיתור-מידענות סייבר</a:t>
            </a:r>
            <a:endParaRPr lang="en-US" sz="3600" b="1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C41F143-0314-4D21-BBAF-7C4BEAF01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583"/>
            <a:ext cx="1978668" cy="184641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262A4E3-E5F0-43FE-87D7-1C14595042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1" y="5934791"/>
            <a:ext cx="491326" cy="54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BDBE308-A085-4DD3-B749-C8D5D5BB8C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74" y="2038015"/>
            <a:ext cx="1334148" cy="824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535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558617" y="-132347"/>
            <a:ext cx="260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/>
              <a:t>סיכום</a:t>
            </a:r>
            <a:endParaRPr lang="en-US" sz="3600" b="1" dirty="0"/>
          </a:p>
        </p:txBody>
      </p:sp>
      <p:sp>
        <p:nvSpPr>
          <p:cNvPr id="7" name="מלבן 6"/>
          <p:cNvSpPr/>
          <p:nvPr/>
        </p:nvSpPr>
        <p:spPr>
          <a:xfrm>
            <a:off x="1794083" y="405555"/>
            <a:ext cx="9875865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השתתפות ובנייה של חדרי בריחה במסגרת לימודי המגמה, הלמידה דרך פתרון חידות ולא דרך שינון, עוזרת להטמעת החומר בצורה אקטיבית.</a:t>
            </a:r>
          </a:p>
          <a:p>
            <a:pPr marL="171450" indent="-171450"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בתכנון חדר בריחה יש להתייחס לאוכלוסייה, לרמות הקושי, ולשונות בין התלמידים. כמו כן יש לבחון סגנונות תקשורת של משתתפים והקשר ביניהן ללמידה משמעותית בחדרי בריחה.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חזוננו הינו שהמורים ימצאו דרך לשלב את "חדר הבריחה" בתוך תכנית ההוראה שלהם. בכדי לייצר חיבור משמעותי בין הלימודים התיאורטיים לבין </a:t>
            </a:r>
            <a:r>
              <a:rPr lang="he-IL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פרקטיקת</a:t>
            </a: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ההוראה בשדה באופן אינטגרטיבי.</a:t>
            </a:r>
          </a:p>
          <a:p>
            <a:pPr marL="171450" indent="-171450"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מעבר להוראה איכותית המותאמת לצרכי המאה ה-21. </a:t>
            </a:r>
          </a:p>
          <a:p>
            <a:pPr marL="171450" indent="-171450"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המטרה הינה שהתלמידים יחוו בעצמם ובתדירות גבוהה "משחק" בסביבת למידה חדשנית ויהיו שותפים מלאים לתהליך.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r" rtl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14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28"/>
            <a:ext cx="1794085" cy="167417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5" y="5943004"/>
            <a:ext cx="552713" cy="61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אובייקט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725935"/>
              </p:ext>
            </p:extLst>
          </p:nvPr>
        </p:nvGraphicFramePr>
        <p:xfrm>
          <a:off x="3133725" y="380691"/>
          <a:ext cx="4702175" cy="617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r:id="rId5" imgW="8406000" imgH="11034720" progId="">
                  <p:embed/>
                </p:oleObj>
              </mc:Choice>
              <mc:Fallback>
                <p:oleObj r:id="rId5" imgW="8406000" imgH="11034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33725" y="380691"/>
                        <a:ext cx="4702175" cy="6172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156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8640"/>
            <a:ext cx="10972800" cy="778098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3600" b="1" dirty="0">
                <a:latin typeface="+mn-lt"/>
                <a:ea typeface="+mn-ea"/>
                <a:cs typeface="+mn-cs"/>
              </a:rPr>
              <a:t>הצורך: מיומנויות המאה ה- 21</a:t>
            </a:r>
            <a:endParaRPr lang="en-US" sz="36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6116" y="1556792"/>
            <a:ext cx="11174119" cy="2376264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  מיומנויות</a:t>
            </a:r>
            <a:r>
              <a:rPr lang="he-IL" altLang="he-IL" b="1" dirty="0">
                <a:solidFill>
                  <a:srgbClr val="FF0000"/>
                </a:solidFill>
              </a:rPr>
              <a:t> </a:t>
            </a:r>
            <a:r>
              <a:rPr lang="he-IL" altLang="he-IL" b="1" dirty="0">
                <a:solidFill>
                  <a:schemeClr val="accent1"/>
                </a:solidFill>
              </a:rPr>
              <a:t>חשיבה מסדר גבוה </a:t>
            </a:r>
            <a:r>
              <a:rPr lang="he-IL" altLang="he-IL" b="1" dirty="0"/>
              <a:t>הכוללות חשיבה יצירתית וכושר המצאה,     חשיבה ביקורתית ומיומנויות לפתרון בעיות.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  מיומנויות של </a:t>
            </a:r>
            <a:r>
              <a:rPr lang="he-IL" altLang="he-IL" b="1" dirty="0">
                <a:solidFill>
                  <a:schemeClr val="accent1"/>
                </a:solidFill>
              </a:rPr>
              <a:t>עבודה שיתופית</a:t>
            </a:r>
            <a:r>
              <a:rPr lang="he-IL" altLang="he-IL" b="1" dirty="0"/>
              <a:t>, למידה עצמאית ואתיקה.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  מיומנויות </a:t>
            </a:r>
            <a:r>
              <a:rPr lang="he-IL" altLang="he-IL" b="1" dirty="0">
                <a:solidFill>
                  <a:schemeClr val="accent1"/>
                </a:solidFill>
              </a:rPr>
              <a:t>לטיפול במידע הדיגיטלי </a:t>
            </a:r>
            <a:r>
              <a:rPr lang="he-IL" altLang="he-IL" b="1" dirty="0"/>
              <a:t>והתקשורתי הכוללות אוריינות מידע, אוריינות אמצעי תקשורת ואוריינות טכנולוגיות תקשוב.</a:t>
            </a:r>
          </a:p>
          <a:p>
            <a:pPr lvl="1" algn="r" rtl="1">
              <a:lnSpc>
                <a:spcPct val="150000"/>
              </a:lnSpc>
              <a:buFont typeface="+mj-lt"/>
              <a:buAutoNum type="arabicPeriod"/>
            </a:pPr>
            <a:endParaRPr lang="he-IL" sz="1050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05BDF566-F31C-4999-83F9-58713D25B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583"/>
            <a:ext cx="1978668" cy="184641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69EE3F7-4142-4B18-AAF6-F98C0AF2A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1" y="5934791"/>
            <a:ext cx="491326" cy="54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34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-145110"/>
            <a:ext cx="5851358" cy="778098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3600" b="1" dirty="0">
                <a:latin typeface="+mn-lt"/>
                <a:ea typeface="+mn-ea"/>
                <a:cs typeface="+mn-cs"/>
              </a:rPr>
              <a:t>עיסוק במגמה בנושאים</a:t>
            </a:r>
            <a:r>
              <a:rPr lang="he-IL" sz="3200" b="1" dirty="0"/>
              <a:t>: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6411" y="779642"/>
            <a:ext cx="10396736" cy="435071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dirty="0"/>
              <a:t> </a:t>
            </a:r>
            <a:r>
              <a:rPr lang="he-IL" altLang="he-IL" b="1" dirty="0"/>
              <a:t>מחקר – יכולת מחקר והתנסחות אקדמית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 ניתוח מגמות ומגה </a:t>
            </a:r>
            <a:r>
              <a:rPr lang="en-US" altLang="he-IL" b="1" dirty="0"/>
              <a:t>Trends</a:t>
            </a:r>
            <a:r>
              <a:rPr lang="he-IL" altLang="he-IL" b="1" dirty="0"/>
              <a:t> במרחבי הרשת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איסוף והצלבת נתונים משלל מקורות גלויים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 ניתוחי שיח בפורומים, בלוגים ורשתות חברתיות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 איתור המלצות, מוקדי שיח, תוכן פופולרי, נרטיבים, עימותים מחאות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יצירת קישוריות בין פרטי מידע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 הפקת תובנות חדשות מהמידע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הצגת התובנות באופן גרפי</a:t>
            </a:r>
          </a:p>
          <a:p>
            <a:pPr algn="r" rtl="1">
              <a:buFont typeface="+mj-lt"/>
              <a:buAutoNum type="arabicPeriod"/>
            </a:pPr>
            <a:endParaRPr lang="he-IL" altLang="he-IL" dirty="0"/>
          </a:p>
          <a:p>
            <a:pPr lvl="1" algn="r" rtl="1">
              <a:lnSpc>
                <a:spcPct val="150000"/>
              </a:lnSpc>
              <a:buFont typeface="+mj-lt"/>
              <a:buAutoNum type="arabicPeriod"/>
            </a:pPr>
            <a:endParaRPr lang="he-IL" sz="1400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0B022AE-61BC-4994-8ED2-B810E9A5C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583"/>
            <a:ext cx="1978668" cy="184641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471DE11-3D42-452B-88D9-C9DF19771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1" y="5934791"/>
            <a:ext cx="491326" cy="54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1267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0126" y="188640"/>
            <a:ext cx="7571874" cy="77809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latin typeface="+mn-lt"/>
                <a:ea typeface="+mn-ea"/>
                <a:cs typeface="+mn-cs"/>
              </a:rPr>
              <a:t>דרכי ההוראה במגמה:</a:t>
            </a:r>
            <a:endParaRPr lang="en-US" sz="36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7632" y="1233210"/>
            <a:ext cx="10396736" cy="2376264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altLang="he-IL" b="1" dirty="0"/>
              <a:t>התנסות בפרויקט ערים חכמות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ביצוע מחקרים במרחב הדיגיטלי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פיתוח חדרי בריחה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השתתפות בהרצאות מומחים 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פגישות עם מומחים לניהול ידע</a:t>
            </a:r>
          </a:p>
          <a:p>
            <a:pPr algn="r" rtl="1">
              <a:buFont typeface="+mj-lt"/>
              <a:buAutoNum type="arabicPeriod"/>
            </a:pPr>
            <a:endParaRPr lang="he-IL" b="1" dirty="0"/>
          </a:p>
          <a:p>
            <a:pPr marL="0" indent="0" algn="r" rtl="1">
              <a:buNone/>
            </a:pPr>
            <a:endParaRPr lang="he-IL" sz="1050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F1AE8D0-F2ED-42D4-91B9-342649A1D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583"/>
            <a:ext cx="1978668" cy="184641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DEBBFBB-8554-4868-94C8-5EDE2EEEA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1" y="5934791"/>
            <a:ext cx="491326" cy="54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288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39" y="188640"/>
            <a:ext cx="11799761" cy="778098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he-IL" sz="3200" b="1" dirty="0">
                <a:cs typeface="+mn-cs"/>
              </a:rPr>
              <a:t>"חדרי בריחה"</a:t>
            </a:r>
            <a:r>
              <a:rPr lang="en-US" sz="3200" b="1" dirty="0">
                <a:cs typeface="+mn-cs"/>
              </a:rPr>
              <a:t>-</a:t>
            </a:r>
            <a:r>
              <a:rPr lang="he-IL" sz="3200" b="1" dirty="0"/>
              <a:t> </a:t>
            </a:r>
            <a:r>
              <a:rPr lang="he-IL" sz="3200" b="1" dirty="0">
                <a:cs typeface="+mn-cs"/>
              </a:rPr>
              <a:t>בספרות המחקרית </a:t>
            </a:r>
            <a:endParaRPr lang="en-US" sz="3200" b="1" dirty="0"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2239" y="1389622"/>
            <a:ext cx="11490554" cy="5805264"/>
          </a:xfrm>
        </p:spPr>
        <p:txBody>
          <a:bodyPr>
            <a:noAutofit/>
          </a:bodyPr>
          <a:lstStyle/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b="1" dirty="0"/>
              <a:t>בספר "למידה רבת עוצמה" של </a:t>
            </a:r>
            <a:r>
              <a:rPr lang="he-IL" sz="2400" b="1" dirty="0" err="1"/>
              <a:t>ברנדט</a:t>
            </a:r>
            <a:r>
              <a:rPr lang="he-IL" sz="2400" b="1" dirty="0"/>
              <a:t> (</a:t>
            </a:r>
            <a:r>
              <a:rPr lang="en-US" b="1" dirty="0"/>
              <a:t>Brandt. </a:t>
            </a:r>
            <a:r>
              <a:rPr lang="he-IL" b="1" dirty="0"/>
              <a:t>  </a:t>
            </a:r>
            <a:r>
              <a:rPr lang="he-IL" sz="2400" b="1" dirty="0"/>
              <a:t>2000)   העוסק בתנאים בהם מתרחשת למידה מיטבית  קיימים מספר תנאים, בהם אנשים, מבוגרים וצעירים, מיטיבים ללמוד: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400" b="1" dirty="0"/>
              <a:t> כאשר למידע משמעות אישית עבורם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400" b="1" dirty="0"/>
              <a:t> כאשר הם ניצבים בפני אתגר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400" b="1" dirty="0"/>
              <a:t>כאשר יש בידיהם מידה מסוימת של בחירה ושליטה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400" b="1" dirty="0"/>
              <a:t>כאשר הם מעורבים בפעילות גומלין חברתית 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400" b="1" dirty="0"/>
              <a:t>כאשר הם זוכים למשוב מועיל</a:t>
            </a:r>
            <a:endParaRPr lang="en-US" sz="2400" b="1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3F9154B-B2ED-4A57-9849-E23AECEE5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583"/>
            <a:ext cx="1978668" cy="184641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7322CF8-5C9B-4C4E-A06A-FCAA9DB25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1" y="5934791"/>
            <a:ext cx="491326" cy="54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132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39" y="188640"/>
            <a:ext cx="11799761" cy="778098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he-IL" sz="3200" b="1" dirty="0">
                <a:cs typeface="+mn-cs"/>
              </a:rPr>
              <a:t>"חדרי בריחה" במחקר ובספרות</a:t>
            </a:r>
            <a:endParaRPr lang="en-US" sz="3200" b="1" dirty="0"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2239" y="1389622"/>
            <a:ext cx="11490554" cy="5805264"/>
          </a:xfrm>
        </p:spPr>
        <p:txBody>
          <a:bodyPr>
            <a:noAutofit/>
          </a:bodyPr>
          <a:lstStyle/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600" b="1" dirty="0"/>
              <a:t>לונה במודל ה 4 </a:t>
            </a:r>
            <a:r>
              <a:rPr lang="en-US" sz="2600" b="1" dirty="0"/>
              <a:t>C's</a:t>
            </a:r>
            <a:r>
              <a:rPr lang="he-IL" sz="2600" b="1" dirty="0"/>
              <a:t>  מונה 4 מיומנויות מרכזיות</a:t>
            </a:r>
            <a:r>
              <a:rPr lang="en-US" sz="2600" b="1" dirty="0"/>
              <a:t>(Luna, 2015):</a:t>
            </a:r>
            <a:endParaRPr lang="he-IL" sz="2600" b="1" dirty="0"/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600" b="1" dirty="0"/>
              <a:t> תקשורת(</a:t>
            </a:r>
            <a:r>
              <a:rPr lang="en-US" sz="2600" b="1" dirty="0"/>
              <a:t>Communication</a:t>
            </a:r>
            <a:r>
              <a:rPr lang="he-IL" sz="2600" b="1" dirty="0"/>
              <a:t>)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600" b="1" dirty="0"/>
              <a:t> שיתוף פעולה (</a:t>
            </a:r>
            <a:r>
              <a:rPr lang="en-US" sz="2600" b="1" dirty="0"/>
              <a:t>Collaboration</a:t>
            </a:r>
            <a:r>
              <a:rPr lang="he-IL" sz="2600" b="1" dirty="0"/>
              <a:t>), 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600" b="1" dirty="0"/>
              <a:t>חשיבה ביקורתית(</a:t>
            </a:r>
            <a:r>
              <a:rPr lang="en-US" sz="2600" b="1" dirty="0"/>
              <a:t>Critical Thinking</a:t>
            </a:r>
            <a:r>
              <a:rPr lang="he-IL" sz="2600" b="1" dirty="0"/>
              <a:t>) </a:t>
            </a:r>
          </a:p>
          <a:p>
            <a:pPr algn="r" rtl="1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600" b="1" dirty="0"/>
              <a:t>ויצירתיות (</a:t>
            </a:r>
            <a:r>
              <a:rPr lang="en-US" sz="2600" b="1" dirty="0"/>
              <a:t>Creativity</a:t>
            </a:r>
            <a:r>
              <a:rPr lang="he-IL" sz="2600" b="1" dirty="0"/>
              <a:t>). </a:t>
            </a:r>
          </a:p>
        </p:txBody>
      </p:sp>
      <p:sp>
        <p:nvSpPr>
          <p:cNvPr id="4" name="סוגר מסולסל שמאלי 3">
            <a:extLst>
              <a:ext uri="{FF2B5EF4-FFF2-40B4-BE49-F238E27FC236}">
                <a16:creationId xmlns:a16="http://schemas.microsoft.com/office/drawing/2014/main" id="{7D2CCFDD-2A7B-44BF-B879-98F1A471378B}"/>
              </a:ext>
            </a:extLst>
          </p:cNvPr>
          <p:cNvSpPr/>
          <p:nvPr/>
        </p:nvSpPr>
        <p:spPr>
          <a:xfrm>
            <a:off x="2969399" y="1873985"/>
            <a:ext cx="640075" cy="2849912"/>
          </a:xfrm>
          <a:prstGeom prst="leftBrace">
            <a:avLst>
              <a:gd name="adj1" fmla="val 22339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B5D75-D00A-4AD7-BF06-D6F5BE0B1BDF}"/>
              </a:ext>
            </a:extLst>
          </p:cNvPr>
          <p:cNvSpPr txBox="1"/>
          <p:nvPr/>
        </p:nvSpPr>
        <p:spPr>
          <a:xfrm>
            <a:off x="309207" y="1873985"/>
            <a:ext cx="257716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base"/>
            <a:r>
              <a:rPr lang="he-IL" sz="2800" dirty="0"/>
              <a:t>למידה בשיטת "חדרי בריחה", מאפשרת לטפח, תוך כדי הפעילות, כל אחת מארבעת המיומנויות הללו</a:t>
            </a:r>
            <a:r>
              <a:rPr lang="he-IL" dirty="0"/>
              <a:t>.</a:t>
            </a:r>
            <a:endParaRPr lang="en-US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0F9CA7D-EDF6-46FA-B9A8-4E1919355E4E}"/>
              </a:ext>
            </a:extLst>
          </p:cNvPr>
          <p:cNvSpPr/>
          <p:nvPr/>
        </p:nvSpPr>
        <p:spPr>
          <a:xfrm>
            <a:off x="2330100" y="5117631"/>
            <a:ext cx="9552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§"/>
            </a:pPr>
            <a:r>
              <a:rPr lang="he-IL" sz="2800" b="1" dirty="0">
                <a:solidFill>
                  <a:prstClr val="black"/>
                </a:solidFill>
              </a:rPr>
              <a:t>פרופ' חנן יניב מסמינר הקיבוצים-הרצאה בהשתלמות והנחיית פרויקט סיום של סטודנטים בסמינר בנושא</a:t>
            </a: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BFFA03D-89D3-41A1-949F-D0BF6FBC3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583"/>
            <a:ext cx="1978668" cy="184641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57D4675-30BD-4F82-ADC9-1205E575C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1" y="5934791"/>
            <a:ext cx="491326" cy="54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87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209"/>
            <a:ext cx="3336818" cy="3113791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-104776" y="1786363"/>
            <a:ext cx="11534776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משחק הרפתקאות בו אנשים ננעלים בחדר ביחד עם משתתפים אחרים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צריכים להשתמש בחפצים שונים הנמצאים בחדר כדי לפתור סדרה של חידות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למצוא רמזים, לפענח צפנים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מצריך חשיבה אסטרטגית ועבודת צוות 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800" b="1" dirty="0"/>
              <a:t>כשהמטרה היא להימלט מהחדר תוך זמן מוגבל</a:t>
            </a:r>
            <a:endParaRPr lang="he-IL" sz="2800" b="1" dirty="0">
              <a:ln w="0"/>
              <a:solidFill>
                <a:srgbClr val="66462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72" y="5183828"/>
            <a:ext cx="1016053" cy="112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946222" y="558722"/>
            <a:ext cx="812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3600" b="1" dirty="0"/>
              <a:t>חדר בריחה- חדר מילוט-</a:t>
            </a:r>
            <a:r>
              <a:rPr lang="en-US" sz="4000" b="1" dirty="0"/>
              <a:t>Escape Room </a:t>
            </a:r>
            <a:endParaRPr lang="he-IL" sz="2000" b="1" dirty="0"/>
          </a:p>
          <a:p>
            <a:pPr algn="r" rtl="1"/>
            <a:endParaRPr lang="en-US" sz="2000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2D89FFC-6F5B-4353-B381-C3F60F3BD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543" y="38713"/>
            <a:ext cx="1404913" cy="129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893909"/>
            <a:ext cx="3603809" cy="2311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9826" y="311616"/>
            <a:ext cx="663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b="1" dirty="0"/>
              <a:t>דוגמאות לחדרי בריחה מסחריים</a:t>
            </a:r>
            <a:endParaRPr lang="en-US" sz="36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0" y="4341834"/>
            <a:ext cx="3469255" cy="231139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2" y="1426997"/>
            <a:ext cx="3657600" cy="243840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41" y="1192809"/>
            <a:ext cx="3448229" cy="2311391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41" y="4341834"/>
            <a:ext cx="3480470" cy="2438344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4453391"/>
            <a:ext cx="3474102" cy="24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1518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740</Words>
  <Application>Microsoft Office PowerPoint</Application>
  <PresentationFormat>מסך רחב</PresentationFormat>
  <Paragraphs>116</Paragraphs>
  <Slides>21</Slides>
  <Notes>5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0</vt:i4>
      </vt:variant>
      <vt:variant>
        <vt:lpstr>כותרות שקופיות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ערכת נושא Office</vt:lpstr>
      <vt:lpstr>מצגת של PowerPoint‏</vt:lpstr>
      <vt:lpstr>מצגת של PowerPoint‏</vt:lpstr>
      <vt:lpstr>הצורך: מיומנויות המאה ה- 21</vt:lpstr>
      <vt:lpstr>עיסוק במגמה בנושאים:</vt:lpstr>
      <vt:lpstr>דרכי ההוראה במגמה:</vt:lpstr>
      <vt:lpstr>"חדרי בריחה"- בספרות המחקרית </vt:lpstr>
      <vt:lpstr>"חדרי בריחה" במחקר ובספרות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SalomonS</dc:creator>
  <cp:lastModifiedBy>Daniel</cp:lastModifiedBy>
  <cp:revision>68</cp:revision>
  <dcterms:created xsi:type="dcterms:W3CDTF">2018-06-25T04:12:38Z</dcterms:created>
  <dcterms:modified xsi:type="dcterms:W3CDTF">2018-07-01T17:03:31Z</dcterms:modified>
</cp:coreProperties>
</file>