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handoutMasterIdLst>
    <p:handoutMasterId r:id="rId16"/>
  </p:handoutMasterIdLst>
  <p:sldIdLst>
    <p:sldId id="256" r:id="rId2"/>
    <p:sldId id="273" r:id="rId3"/>
    <p:sldId id="264" r:id="rId4"/>
    <p:sldId id="266" r:id="rId5"/>
    <p:sldId id="269" r:id="rId6"/>
    <p:sldId id="274" r:id="rId7"/>
    <p:sldId id="275" r:id="rId8"/>
    <p:sldId id="271" r:id="rId9"/>
    <p:sldId id="258" r:id="rId10"/>
    <p:sldId id="263" r:id="rId11"/>
    <p:sldId id="262" r:id="rId12"/>
    <p:sldId id="260" r:id="rId13"/>
    <p:sldId id="272" r:id="rId14"/>
    <p:sldId id="270" r:id="rId1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B41"/>
    <a:srgbClr val="287C43"/>
    <a:srgbClr val="000000"/>
    <a:srgbClr val="298626"/>
    <a:srgbClr val="D70033"/>
    <a:srgbClr val="5596E6"/>
    <a:srgbClr val="055A1F"/>
    <a:srgbClr val="177135"/>
    <a:srgbClr val="03571C"/>
    <a:srgbClr val="036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DE80D5F-AB8C-4150-A2ED-9CD135DC9A1E}" type="datetimeFigureOut">
              <a:rPr lang="he-IL" smtClean="0"/>
              <a:t>ה'/אב/תשע"ח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F3B7E6-6051-4997-A901-96673971DD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09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EB44E8A-9C0B-46F6-BF3D-44A9185DF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3ECB9FD-C6DB-4753-BC3B-AAEB2C3579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64D3256-60AC-4814-BF47-5D93226C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073F-1711-464A-8056-D9884B156CD3}" type="datetimeFigureOut">
              <a:rPr lang="he-IL" smtClean="0"/>
              <a:t>ה'/אב/תשע"ח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3C0D069-50A5-4D43-A05E-33920DAB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C4D70C3-72B5-4D9C-AA76-6A6C0F4D4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6CBA4-34BD-4849-A8C2-1E683917DD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81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AEC0E6-FFAE-4397-A2D1-27F68AB4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365125"/>
            <a:ext cx="11167872" cy="750443"/>
          </a:xfrm>
        </p:spPr>
        <p:txBody>
          <a:bodyPr/>
          <a:lstStyle>
            <a:lvl1pPr algn="ctr">
              <a:defRPr sz="4000" b="1">
                <a:cs typeface="+mn-cs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6692952-7464-493A-BCF7-72D082AD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248918"/>
            <a:ext cx="11167872" cy="4173474"/>
          </a:xfrm>
        </p:spPr>
        <p:txBody>
          <a:bodyPr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71D886-7A61-43FE-9908-3C1F12E5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9872" y="6445249"/>
            <a:ext cx="2743200" cy="365125"/>
          </a:xfrm>
        </p:spPr>
        <p:txBody>
          <a:bodyPr/>
          <a:lstStyle>
            <a:lvl1pPr>
              <a:defRPr sz="2000" b="1">
                <a:solidFill>
                  <a:srgbClr val="0B6A2C"/>
                </a:solidFill>
              </a:defRPr>
            </a:lvl1pPr>
          </a:lstStyle>
          <a:p>
            <a:fld id="{A796CBA4-34BD-4849-A8C2-1E683917DD6D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6D8B581-9AA3-4CFD-9EE6-A2EA2CEB6F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625" y="121444"/>
            <a:ext cx="11334750" cy="352425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AD25C393-74D7-4B84-AB23-B2E8EFF7C8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3288" y="5493524"/>
            <a:ext cx="11168840" cy="131685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7209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5457249-5F4A-44B4-BEA8-A870FF15C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380391-6D13-458F-BB1C-F74EC768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F4DF64-76F2-45A5-AAF5-2286C4C97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073F-1711-464A-8056-D9884B156CD3}" type="datetimeFigureOut">
              <a:rPr lang="he-IL" smtClean="0"/>
              <a:t>ה'/אב/תשע"ח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1750A4B-1252-4F8D-8960-400A59176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39C12BB-5254-4DF3-8E7D-81DFD3BB9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6CBA4-34BD-4849-A8C2-1E683917DD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14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40998EAC-87E6-4777-A48A-19A238B73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13" y="307731"/>
            <a:ext cx="2907371" cy="399763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D65F82DA-134C-4F2D-99BA-52B37ABAF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458" y="5771725"/>
            <a:ext cx="1551083" cy="71708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2F26E78B-500C-48C3-95ED-BFD0A454E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9502" y="477749"/>
            <a:ext cx="5861049" cy="1655951"/>
          </a:xfrm>
        </p:spPr>
        <p:txBody>
          <a:bodyPr>
            <a:noAutofit/>
          </a:bodyPr>
          <a:lstStyle/>
          <a:p>
            <a:r>
              <a:rPr lang="he-IL" sz="4000" b="1" dirty="0" err="1">
                <a:cs typeface="+mn-cs"/>
              </a:rPr>
              <a:t>סמארטפונים</a:t>
            </a:r>
            <a:r>
              <a:rPr lang="he-IL" sz="4000" b="1" dirty="0">
                <a:cs typeface="+mn-cs"/>
              </a:rPr>
              <a:t> באקדמיה: </a:t>
            </a:r>
            <a:r>
              <a:rPr lang="en-US" sz="4000" b="1" dirty="0">
                <a:cs typeface="+mn-cs"/>
              </a:rPr>
              <a:t/>
            </a:r>
            <a:br>
              <a:rPr lang="en-US" sz="4000" b="1" dirty="0">
                <a:cs typeface="+mn-cs"/>
              </a:rPr>
            </a:br>
            <a:r>
              <a:rPr lang="he-IL" sz="4000" b="1" dirty="0">
                <a:cs typeface="+mn-cs"/>
              </a:rPr>
              <a:t>עמדות ותפיסות משני עברי המתרס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A46FF60-DCFB-4670-81AB-E69C78B4C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9206" y="4720572"/>
            <a:ext cx="9144000" cy="420001"/>
          </a:xfrm>
        </p:spPr>
        <p:txBody>
          <a:bodyPr>
            <a:noAutofit/>
          </a:bodyPr>
          <a:lstStyle/>
          <a:p>
            <a:r>
              <a:rPr lang="he-IL" sz="2800" b="1" dirty="0">
                <a:solidFill>
                  <a:schemeClr val="bg1"/>
                </a:solidFill>
              </a:rPr>
              <a:t>ורד </a:t>
            </a:r>
            <a:r>
              <a:rPr lang="he-IL" sz="2800" b="1" dirty="0" err="1">
                <a:solidFill>
                  <a:schemeClr val="bg1"/>
                </a:solidFill>
              </a:rPr>
              <a:t>אלישר</a:t>
            </a:r>
            <a:r>
              <a:rPr lang="he-IL" sz="2800" b="1" dirty="0">
                <a:solidFill>
                  <a:schemeClr val="bg1"/>
                </a:solidFill>
              </a:rPr>
              <a:t> מלכה וירון אריאל </a:t>
            </a:r>
          </a:p>
          <a:p>
            <a:r>
              <a:rPr lang="he-IL" b="1" dirty="0">
                <a:solidFill>
                  <a:schemeClr val="bg1"/>
                </a:solidFill>
              </a:rPr>
              <a:t>החוג לתקשורת</a:t>
            </a:r>
          </a:p>
          <a:p>
            <a:endParaRPr lang="he-IL" sz="900" dirty="0">
              <a:solidFill>
                <a:srgbClr val="088B2D"/>
              </a:solidFill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DEC939A-5C2C-4AED-B8A1-3436F2C9F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603" y="2355719"/>
            <a:ext cx="5861049" cy="86430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4DA8238-871C-4406-90AD-99EC38E19ABE}"/>
              </a:ext>
            </a:extLst>
          </p:cNvPr>
          <p:cNvSpPr/>
          <p:nvPr/>
        </p:nvSpPr>
        <p:spPr>
          <a:xfrm>
            <a:off x="6164603" y="3384110"/>
            <a:ext cx="5861039" cy="751239"/>
          </a:xfrm>
          <a:prstGeom prst="rect">
            <a:avLst/>
          </a:prstGeom>
          <a:solidFill>
            <a:srgbClr val="082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האוניברסיטה העברית בירושלים</a:t>
            </a:r>
          </a:p>
          <a:p>
            <a:pPr algn="ctr"/>
            <a:r>
              <a:rPr lang="en-US" sz="2400" dirty="0"/>
              <a:t>2/7/2018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080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הערכת </a:t>
            </a:r>
            <a:r>
              <a:rPr lang="he-IL" u="sng" dirty="0"/>
              <a:t>סטודנטים</a:t>
            </a:r>
            <a:r>
              <a:rPr lang="he-IL" dirty="0"/>
              <a:t> ביחס לשימוש </a:t>
            </a:r>
            <a:r>
              <a:rPr lang="he-IL" dirty="0" err="1"/>
              <a:t>בסמארטפונים</a:t>
            </a:r>
            <a:r>
              <a:rPr lang="he-IL" dirty="0"/>
              <a:t> בכיתה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2110010-50DF-4EB3-8277-74F4A5BF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959335"/>
            <a:ext cx="11181033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2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9872" y="365125"/>
            <a:ext cx="11167872" cy="660111"/>
          </a:xfrm>
        </p:spPr>
        <p:txBody>
          <a:bodyPr>
            <a:normAutofit/>
          </a:bodyPr>
          <a:lstStyle/>
          <a:p>
            <a:r>
              <a:rPr lang="he-IL" sz="3600" dirty="0"/>
              <a:t>הערכת </a:t>
            </a:r>
            <a:r>
              <a:rPr lang="he-IL" sz="3600" u="sng" dirty="0"/>
              <a:t>מרצים</a:t>
            </a:r>
            <a:r>
              <a:rPr lang="he-IL" sz="3600" dirty="0"/>
              <a:t> ביחס לשימוש </a:t>
            </a:r>
            <a:r>
              <a:rPr lang="he-IL" sz="3600" dirty="0" err="1"/>
              <a:t>בסמארטפונים</a:t>
            </a:r>
            <a:r>
              <a:rPr lang="he-IL" sz="3600" dirty="0"/>
              <a:t> בכיתה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E5C506F-92D6-4019-9713-F7BA5052A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905887"/>
            <a:ext cx="1120541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מסקנות ביניים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6255" y="980902"/>
            <a:ext cx="11637818" cy="587709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b="1" u="sng" dirty="0">
                <a:highlight>
                  <a:srgbClr val="00FFFF"/>
                </a:highlight>
              </a:rPr>
              <a:t>בקרב סטודנטים</a:t>
            </a:r>
            <a:r>
              <a:rPr lang="he-IL" dirty="0">
                <a:highlight>
                  <a:srgbClr val="00FFFF"/>
                </a:highlight>
              </a:rPr>
              <a:t>:</a:t>
            </a:r>
          </a:p>
          <a:p>
            <a:r>
              <a:rPr lang="he-IL" sz="3000" dirty="0"/>
              <a:t>ככל שתדירות שימושי </a:t>
            </a:r>
            <a:r>
              <a:rPr lang="he-IL" sz="3000" dirty="0" err="1"/>
              <a:t>הסמארטפון</a:t>
            </a:r>
            <a:r>
              <a:rPr lang="he-IL" sz="3000" dirty="0"/>
              <a:t> רבה יותר כך יורדת מידת הלגיטימיות המיוחסת לפעילויות </a:t>
            </a:r>
            <a:r>
              <a:rPr lang="he-IL" sz="3000" dirty="0" err="1"/>
              <a:t>סמארטפון</a:t>
            </a:r>
            <a:r>
              <a:rPr lang="he-IL" sz="3000" dirty="0"/>
              <a:t> בכיתה </a:t>
            </a:r>
            <a:r>
              <a:rPr lang="en-US" sz="3000" dirty="0"/>
              <a:t>(r= -0.2, </a:t>
            </a:r>
            <a:r>
              <a:rPr lang="en-US" sz="3000" i="1" dirty="0"/>
              <a:t>p</a:t>
            </a:r>
            <a:r>
              <a:rPr lang="en-US" sz="3000" dirty="0"/>
              <a:t>&lt;0.01)</a:t>
            </a:r>
            <a:r>
              <a:rPr lang="he-IL" sz="3000" dirty="0"/>
              <a:t>.</a:t>
            </a:r>
          </a:p>
          <a:p>
            <a:r>
              <a:rPr lang="he-IL" sz="3000" dirty="0"/>
              <a:t>ככל שתדירות שימושי </a:t>
            </a:r>
            <a:r>
              <a:rPr lang="he-IL" sz="3000" dirty="0" err="1"/>
              <a:t>הסמארטפון</a:t>
            </a:r>
            <a:r>
              <a:rPr lang="he-IL" sz="3000" dirty="0"/>
              <a:t> רבה יותר כך נתפס השימוש </a:t>
            </a:r>
            <a:r>
              <a:rPr lang="he-IL" sz="3000" dirty="0" err="1"/>
              <a:t>בסמארטפון</a:t>
            </a:r>
            <a:r>
              <a:rPr lang="he-IL" sz="3000" dirty="0"/>
              <a:t> בכיתה כמועיל יותר (</a:t>
            </a:r>
            <a:r>
              <a:rPr lang="en-US" sz="3000" dirty="0"/>
              <a:t>r= 0.37, p&lt;0.001</a:t>
            </a:r>
            <a:r>
              <a:rPr lang="he-IL" sz="3000" dirty="0"/>
              <a:t>).</a:t>
            </a:r>
          </a:p>
          <a:p>
            <a:endParaRPr lang="he-IL" sz="100" dirty="0"/>
          </a:p>
          <a:p>
            <a:pPr marL="0" indent="0">
              <a:buNone/>
            </a:pPr>
            <a:r>
              <a:rPr lang="he-IL" b="1" u="sng" dirty="0">
                <a:highlight>
                  <a:srgbClr val="FFFF00"/>
                </a:highlight>
              </a:rPr>
              <a:t>בקרב מרצים</a:t>
            </a:r>
            <a:r>
              <a:rPr lang="he-IL" dirty="0">
                <a:highlight>
                  <a:srgbClr val="FFFF00"/>
                </a:highlight>
              </a:rPr>
              <a:t>:</a:t>
            </a:r>
          </a:p>
          <a:p>
            <a:pPr marL="0" indent="0">
              <a:buNone/>
            </a:pPr>
            <a:r>
              <a:rPr lang="he-IL" sz="3000" dirty="0"/>
              <a:t>ככל שנתפס השימוש בסמארטפון בכיתה כמועיל יותר כך מידת הלגיטימיות המיוחסת לפעילויות </a:t>
            </a:r>
            <a:r>
              <a:rPr lang="he-IL" sz="3000" dirty="0" err="1"/>
              <a:t>סמארטפון</a:t>
            </a:r>
            <a:r>
              <a:rPr lang="he-IL" sz="3000" dirty="0"/>
              <a:t> בכיתה גבוהה יותר (</a:t>
            </a:r>
            <a:r>
              <a:rPr lang="en-US" sz="3000" dirty="0"/>
              <a:t>r= 0.64, </a:t>
            </a:r>
            <a:r>
              <a:rPr lang="en-US" sz="3000" i="1" dirty="0"/>
              <a:t>p</a:t>
            </a:r>
            <a:r>
              <a:rPr lang="en-US" sz="3000" dirty="0"/>
              <a:t>&lt;0.001</a:t>
            </a:r>
            <a:r>
              <a:rPr lang="he-IL" sz="3000" dirty="0"/>
              <a:t>).</a:t>
            </a:r>
          </a:p>
          <a:p>
            <a:pPr marL="0" indent="0">
              <a:buNone/>
            </a:pPr>
            <a:endParaRPr lang="he-IL" sz="400" dirty="0"/>
          </a:p>
          <a:p>
            <a:pPr>
              <a:lnSpc>
                <a:spcPct val="100000"/>
              </a:lnSpc>
            </a:pPr>
            <a:r>
              <a:rPr lang="he-IL" dirty="0"/>
              <a:t>ותק הוראה, היקף משרה– לא נמצאו מובהקים</a:t>
            </a:r>
          </a:p>
          <a:p>
            <a:pPr>
              <a:lnSpc>
                <a:spcPct val="100000"/>
              </a:lnSpc>
            </a:pPr>
            <a:r>
              <a:rPr lang="he-IL" dirty="0"/>
              <a:t>עליה בגיל מתואמת עם ירידה בהיקף השימושים בשתי הקבוצות</a:t>
            </a:r>
          </a:p>
          <a:p>
            <a:pPr>
              <a:lnSpc>
                <a:spcPct val="100000"/>
              </a:lnSpc>
            </a:pPr>
            <a:r>
              <a:rPr lang="he-IL" dirty="0"/>
              <a:t>לא נמצאו הבדלים מובהקים לאור מגדר, שנת לימוד, היקף המשרה ואופי ההוראה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9782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8982" y="432261"/>
            <a:ext cx="11055927" cy="64257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3200" dirty="0"/>
              <a:t>חשיבות בחינת הפערים </a:t>
            </a:r>
            <a:r>
              <a:rPr lang="he-IL" sz="3200" u="sng" dirty="0"/>
              <a:t>בין</a:t>
            </a:r>
            <a:r>
              <a:rPr lang="he-IL" sz="3200" dirty="0"/>
              <a:t> מרצים-סטודנטים (משתנים דינאמיים).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300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3200" dirty="0"/>
              <a:t>בחינת הפערים בתוך כל קבוצה </a:t>
            </a:r>
          </a:p>
          <a:p>
            <a:pPr marL="0" indent="0">
              <a:buNone/>
            </a:pPr>
            <a:r>
              <a:rPr lang="he-IL" sz="3200" dirty="0"/>
              <a:t>       (תסכול?, תיאום ציפיות).</a:t>
            </a:r>
          </a:p>
          <a:p>
            <a:pPr marL="0" indent="0">
              <a:buNone/>
            </a:pPr>
            <a:endParaRPr lang="he-IL" sz="3200" dirty="0"/>
          </a:p>
          <a:p>
            <a:pPr>
              <a:buFont typeface="Wingdings" panose="05000000000000000000" pitchFamily="2" charset="2"/>
              <a:buChar char="Ø"/>
            </a:pPr>
            <a:endParaRPr lang="he-IL" sz="300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3200" dirty="0"/>
              <a:t> המלצות ללמידה ניידת אפקטיבית: </a:t>
            </a:r>
          </a:p>
          <a:p>
            <a:pPr marL="0" indent="0">
              <a:buNone/>
            </a:pPr>
            <a:r>
              <a:rPr lang="he-IL" sz="3200" dirty="0"/>
              <a:t>- מימוש הפוטנציאל החיובי</a:t>
            </a:r>
          </a:p>
          <a:p>
            <a:pPr marL="0" indent="0">
              <a:buNone/>
            </a:pPr>
            <a:r>
              <a:rPr lang="he-IL" sz="3200" dirty="0"/>
              <a:t>- הצפה של ההיבטים השליליים </a:t>
            </a:r>
          </a:p>
          <a:p>
            <a:pPr marL="0" indent="0">
              <a:buNone/>
            </a:pPr>
            <a:r>
              <a:rPr lang="he-IL" sz="3200" dirty="0"/>
              <a:t>- התייחסות ריאלית ביחס אליהם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107"/>
          <a:stretch/>
        </p:blipFill>
        <p:spPr>
          <a:xfrm>
            <a:off x="444518" y="1189643"/>
            <a:ext cx="5651482" cy="41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8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8FE5EA2-D2B5-402E-AE65-E6A186CD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19" y="2807885"/>
            <a:ext cx="6115666" cy="2767682"/>
          </a:xfrm>
        </p:spPr>
        <p:txBody>
          <a:bodyPr/>
          <a:lstStyle/>
          <a:p>
            <a:pPr marL="0" indent="0" algn="ctr">
              <a:buNone/>
            </a:pPr>
            <a:r>
              <a:rPr lang="he-IL" sz="36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תודה על ההקשבה!</a:t>
            </a:r>
          </a:p>
          <a:p>
            <a:pPr marL="0" indent="0" algn="ctr">
              <a:buNone/>
            </a:pPr>
            <a:endParaRPr lang="he-IL" sz="3600" dirty="0"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marL="0" indent="0" algn="ctr">
              <a:buNone/>
            </a:pPr>
            <a:r>
              <a:rPr lang="he-IL" dirty="0"/>
              <a:t>ורד </a:t>
            </a:r>
            <a:r>
              <a:rPr lang="he-IL" dirty="0" err="1"/>
              <a:t>אלישר</a:t>
            </a:r>
            <a:r>
              <a:rPr lang="he-IL" dirty="0"/>
              <a:t> מלכה             ירון אריאל </a:t>
            </a:r>
          </a:p>
          <a:p>
            <a:pPr marL="0" indent="0" algn="ctr">
              <a:buNone/>
            </a:pPr>
            <a:r>
              <a:rPr lang="en-US" dirty="0"/>
              <a:t>yarona@yvc.ac.il     veredm@yvc.ac.il</a:t>
            </a:r>
          </a:p>
          <a:p>
            <a:pPr marL="0" indent="0">
              <a:buNone/>
            </a:pPr>
            <a:endParaRPr lang="he-IL" dirty="0"/>
          </a:p>
        </p:txBody>
      </p: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E5F0466-3F3E-4A4F-9094-FEB09C6CCC0F}"/>
              </a:ext>
            </a:extLst>
          </p:cNvPr>
          <p:cNvGrpSpPr/>
          <p:nvPr/>
        </p:nvGrpSpPr>
        <p:grpSpPr>
          <a:xfrm>
            <a:off x="127819" y="538936"/>
            <a:ext cx="11539925" cy="6265105"/>
            <a:chOff x="127819" y="538936"/>
            <a:chExt cx="11539925" cy="6265105"/>
          </a:xfrm>
        </p:grpSpPr>
        <p:pic>
          <p:nvPicPr>
            <p:cNvPr id="5" name="תמונה 4">
              <a:extLst>
                <a:ext uri="{FF2B5EF4-FFF2-40B4-BE49-F238E27FC236}">
                  <a16:creationId xmlns:a16="http://schemas.microsoft.com/office/drawing/2014/main" id="{DC2415E5-4D13-4B57-9624-2A6965A5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19" y="538936"/>
              <a:ext cx="3755922" cy="5584172"/>
            </a:xfrm>
            <a:prstGeom prst="rect">
              <a:avLst/>
            </a:prstGeom>
          </p:spPr>
        </p:pic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BD3AEC8E-3D53-41D9-AC57-62FD4F930B92}"/>
                </a:ext>
              </a:extLst>
            </p:cNvPr>
            <p:cNvGrpSpPr/>
            <p:nvPr/>
          </p:nvGrpSpPr>
          <p:grpSpPr>
            <a:xfrm>
              <a:off x="529387" y="5442175"/>
              <a:ext cx="11138357" cy="1361866"/>
              <a:chOff x="529387" y="5442175"/>
              <a:chExt cx="11138357" cy="1361866"/>
            </a:xfrm>
          </p:grpSpPr>
          <p:sp>
            <p:nvSpPr>
              <p:cNvPr id="9" name="מלבן 8">
                <a:extLst>
                  <a:ext uri="{FF2B5EF4-FFF2-40B4-BE49-F238E27FC236}">
                    <a16:creationId xmlns:a16="http://schemas.microsoft.com/office/drawing/2014/main" id="{E51D3B44-1F9B-42C8-873E-9132B845945C}"/>
                  </a:ext>
                </a:extLst>
              </p:cNvPr>
              <p:cNvSpPr/>
              <p:nvPr/>
            </p:nvSpPr>
            <p:spPr>
              <a:xfrm>
                <a:off x="3038167" y="5442175"/>
                <a:ext cx="6115666" cy="13618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" name="תמונה 9">
                <a:extLst>
                  <a:ext uri="{FF2B5EF4-FFF2-40B4-BE49-F238E27FC236}">
                    <a16:creationId xmlns:a16="http://schemas.microsoft.com/office/drawing/2014/main" id="{8388B1B4-AE4E-4C8D-91E6-83368E83EC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9387" y="6000204"/>
                <a:ext cx="11138357" cy="5280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899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722418-D18F-4C78-8AA3-D6DBCF9E3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מטרת המחקר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D28A99-318B-47B2-8747-BBEFBC595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sz="3200" dirty="0"/>
              <a:t>בחינה השוואתית של תפיסות בנוגע ללגיטימיות השימוש בסמארטפון במהלך השיעורים, לצד תפיסות הנוגעות לתרומתו הפוטנציאלית לאותם שיעורים, הן בעיניהם של סטודנטים והן בעיניהם של מרצים.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534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9872" y="365126"/>
            <a:ext cx="11167872" cy="633212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סמארטפונים באקדמיה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9872" y="1385455"/>
            <a:ext cx="11167872" cy="3786356"/>
          </a:xfrm>
        </p:spPr>
        <p:txBody>
          <a:bodyPr>
            <a:noAutofit/>
          </a:bodyPr>
          <a:lstStyle/>
          <a:p>
            <a:r>
              <a:rPr lang="he-IL" sz="3000" dirty="0"/>
              <a:t>היקף המחקר המוקדש להשתלבותם של </a:t>
            </a:r>
            <a:r>
              <a:rPr lang="he-IL" sz="3000" dirty="0" err="1"/>
              <a:t>הסמארטפונים</a:t>
            </a:r>
            <a:r>
              <a:rPr lang="he-IL" sz="3000" dirty="0"/>
              <a:t>, במערכת החינוך ובסביבת הלימודים האקדמית גדל בהתמדה </a:t>
            </a:r>
            <a:r>
              <a:rPr lang="en-US" sz="3000" dirty="0"/>
              <a:t> (Campbell, 2013 ; </a:t>
            </a:r>
            <a:r>
              <a:rPr lang="en-US" sz="3000" dirty="0" err="1"/>
              <a:t>Kukulska-Hulme</a:t>
            </a:r>
            <a:r>
              <a:rPr lang="en-US" sz="3000" dirty="0"/>
              <a:t>, 2007)</a:t>
            </a:r>
            <a:endParaRPr lang="he-IL" sz="3000" dirty="0"/>
          </a:p>
          <a:p>
            <a:pPr marL="0" indent="0">
              <a:buNone/>
            </a:pPr>
            <a:endParaRPr lang="he-IL" sz="1600" dirty="0"/>
          </a:p>
          <a:p>
            <a:r>
              <a:rPr lang="he-IL" sz="3000" dirty="0"/>
              <a:t>השיח המרכזי בשדה המחקר הנדון נע על פני הרצף שבין בחינת תרומתם הפוטנציאלית של </a:t>
            </a:r>
            <a:r>
              <a:rPr lang="he-IL" sz="3000" dirty="0" err="1"/>
              <a:t>הסמארטפונים</a:t>
            </a:r>
            <a:r>
              <a:rPr lang="he-IL" sz="3000" dirty="0"/>
              <a:t> לתהליכי הלמידה, לבין זיהוי הכשלים, הבעיות וההפרעות שהם מייצרים בסביבה הלימודית.</a:t>
            </a:r>
          </a:p>
          <a:p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346088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99872" y="492369"/>
            <a:ext cx="11167872" cy="4930023"/>
          </a:xfrm>
        </p:spPr>
        <p:txBody>
          <a:bodyPr>
            <a:noAutofit/>
          </a:bodyPr>
          <a:lstStyle/>
          <a:p>
            <a:r>
              <a:rPr lang="he-IL" sz="3000" dirty="0"/>
              <a:t>למידה פורמלית באמצעות הטכנולוגיות הניידות מובילה ללמידה א-פורמלית (חיפוש מידע, צילום תכנים חיוניים ועוד), ביוזמת הסטודנטים עצמם </a:t>
            </a:r>
            <a:r>
              <a:rPr lang="en-US" sz="3000" dirty="0"/>
              <a:t>(</a:t>
            </a:r>
            <a:r>
              <a:rPr lang="en-US" sz="3000" dirty="0" err="1"/>
              <a:t>Tossell</a:t>
            </a:r>
            <a:r>
              <a:rPr lang="en-US" sz="3000" dirty="0"/>
              <a:t> et al, 2015)</a:t>
            </a:r>
            <a:r>
              <a:rPr lang="he-IL" sz="3000" dirty="0"/>
              <a:t>.</a:t>
            </a:r>
          </a:p>
          <a:p>
            <a:endParaRPr lang="he-IL" sz="2000" dirty="0"/>
          </a:p>
          <a:p>
            <a:r>
              <a:rPr lang="he-IL" sz="3000" dirty="0"/>
              <a:t>טכנולוגיות ניידות תורמות להרחבת סביבת הלימודים מעבר לגבולות המוסד האקדמי, ולניהולם של תהליכי למידה בכל מקום ובכל עת (</a:t>
            </a:r>
            <a:r>
              <a:rPr lang="en-US" sz="3000" dirty="0"/>
              <a:t>(</a:t>
            </a:r>
            <a:r>
              <a:rPr lang="en-US" sz="3000" dirty="0" err="1"/>
              <a:t>Kukulska-Hulme</a:t>
            </a:r>
            <a:r>
              <a:rPr lang="en-US" sz="3000" dirty="0"/>
              <a:t>, 2007; Naismith et al., 2004</a:t>
            </a:r>
            <a:r>
              <a:rPr lang="he-IL" sz="3000" dirty="0"/>
              <a:t>.</a:t>
            </a:r>
          </a:p>
          <a:p>
            <a:endParaRPr lang="he-IL" sz="2000" dirty="0"/>
          </a:p>
          <a:p>
            <a:r>
              <a:rPr lang="he-IL" sz="3000" dirty="0"/>
              <a:t>על מנת לממש את הפוטנציאל הטמון </a:t>
            </a:r>
            <a:r>
              <a:rPr lang="he-IL" sz="3000" dirty="0" err="1"/>
              <a:t>בסמארטפון</a:t>
            </a:r>
            <a:r>
              <a:rPr lang="he-IL" sz="3000" dirty="0"/>
              <a:t> ככלי עזר ללימודים, לא די בסגולותיו הייחודיות. המפתח הוא גישה חיובית מצד המרצים ופיתוחן של הנחיות ברורות ללמידה ניידת </a:t>
            </a:r>
            <a:r>
              <a:rPr lang="en-US" sz="3000" dirty="0"/>
              <a:t>(</a:t>
            </a:r>
            <a:r>
              <a:rPr lang="en-US" sz="3000" dirty="0" err="1"/>
              <a:t>Tossell</a:t>
            </a:r>
            <a:r>
              <a:rPr lang="en-US" sz="3000" dirty="0"/>
              <a:t> et al, 2015)</a:t>
            </a:r>
            <a:r>
              <a:rPr lang="he-IL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42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2064" y="334518"/>
            <a:ext cx="11167872" cy="4173474"/>
          </a:xfrm>
        </p:spPr>
        <p:txBody>
          <a:bodyPr/>
          <a:lstStyle/>
          <a:p>
            <a:endParaRPr lang="he-IL" sz="1100" dirty="0"/>
          </a:p>
          <a:p>
            <a:r>
              <a:rPr lang="he-IL" dirty="0"/>
              <a:t>572 משיבים: 236 מרצים ו-336 סטודנטים השיבו על שאלון מקוון</a:t>
            </a:r>
          </a:p>
          <a:p>
            <a:pPr marL="0" indent="0">
              <a:buNone/>
            </a:pPr>
            <a:endParaRPr lang="he-IL" sz="1200" dirty="0"/>
          </a:p>
          <a:p>
            <a:endParaRPr lang="he-IL" dirty="0"/>
          </a:p>
          <a:p>
            <a:endParaRPr lang="he-IL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029483"/>
              </p:ext>
            </p:extLst>
          </p:nvPr>
        </p:nvGraphicFramePr>
        <p:xfrm>
          <a:off x="512064" y="1228600"/>
          <a:ext cx="11167872" cy="41403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138118">
                  <a:extLst>
                    <a:ext uri="{9D8B030D-6E8A-4147-A177-3AD203B41FA5}">
                      <a16:colId xmlns:a16="http://schemas.microsoft.com/office/drawing/2014/main" val="2721222446"/>
                    </a:ext>
                  </a:extLst>
                </a:gridCol>
                <a:gridCol w="5029754">
                  <a:extLst>
                    <a:ext uri="{9D8B030D-6E8A-4147-A177-3AD203B41FA5}">
                      <a16:colId xmlns:a16="http://schemas.microsoft.com/office/drawing/2014/main" val="3111707756"/>
                    </a:ext>
                  </a:extLst>
                </a:gridCol>
              </a:tblGrid>
              <a:tr h="635135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מרצים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סטודנטים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16082"/>
                  </a:ext>
                </a:extLst>
              </a:tr>
              <a:tr h="2802071">
                <a:tc>
                  <a:txBody>
                    <a:bodyPr/>
                    <a:lstStyle/>
                    <a:p>
                      <a:pPr rtl="1"/>
                      <a:r>
                        <a:rPr lang="he-IL" sz="2800" b="1" dirty="0"/>
                        <a:t>גיל</a:t>
                      </a:r>
                      <a:r>
                        <a:rPr lang="he-IL" sz="2800" dirty="0"/>
                        <a:t>: </a:t>
                      </a:r>
                      <a:r>
                        <a:rPr lang="en-US" sz="2800" dirty="0"/>
                        <a:t>M=48.6,</a:t>
                      </a:r>
                      <a:r>
                        <a:rPr lang="en-US" sz="2800" baseline="0" dirty="0"/>
                        <a:t> SD=9.19</a:t>
                      </a:r>
                      <a:r>
                        <a:rPr lang="he-IL" sz="2800" baseline="0" dirty="0"/>
                        <a:t> (27-74).</a:t>
                      </a:r>
                    </a:p>
                    <a:p>
                      <a:pPr rtl="1"/>
                      <a:r>
                        <a:rPr lang="he-IL" sz="2800" b="1" baseline="0" dirty="0"/>
                        <a:t>מין</a:t>
                      </a:r>
                      <a:r>
                        <a:rPr lang="he-IL" sz="2800" baseline="0" dirty="0"/>
                        <a:t>: 67% נשים, 33% גברים.</a:t>
                      </a:r>
                    </a:p>
                    <a:p>
                      <a:pPr rtl="1"/>
                      <a:r>
                        <a:rPr lang="he-IL" sz="2800" b="1" baseline="0" dirty="0"/>
                        <a:t>ותק בהוראה</a:t>
                      </a:r>
                      <a:r>
                        <a:rPr lang="he-IL" sz="2800" baseline="0" dirty="0"/>
                        <a:t>:</a:t>
                      </a:r>
                      <a:r>
                        <a:rPr lang="he-IL" sz="2800" dirty="0"/>
                        <a:t>59% מעל 10 שנים, 24% בין 5 ל-10 שנים, 11% 2-5 שנים, 7% פחות משנתיים.</a:t>
                      </a:r>
                    </a:p>
                    <a:p>
                      <a:pPr rtl="1"/>
                      <a:r>
                        <a:rPr lang="he-IL" sz="2800" b="1" dirty="0"/>
                        <a:t>היקף המשרה</a:t>
                      </a:r>
                      <a:r>
                        <a:rPr lang="he-IL" sz="2800" dirty="0"/>
                        <a:t>: 32%</a:t>
                      </a:r>
                      <a:r>
                        <a:rPr lang="he-IL" sz="2800" baseline="0" dirty="0"/>
                        <a:t> במשרה מלאה, 25% מעל חצי משרה, 43% פחות מחצי משרה</a:t>
                      </a:r>
                    </a:p>
                    <a:p>
                      <a:pPr rtl="1"/>
                      <a:r>
                        <a:rPr lang="he-IL" sz="2800" baseline="0" dirty="0"/>
                        <a:t>* 60% מרצים עיוניים. </a:t>
                      </a:r>
                      <a:endParaRPr lang="he-I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dirty="0"/>
                        <a:t>גיל</a:t>
                      </a:r>
                      <a:r>
                        <a:rPr lang="he-IL" sz="2800" dirty="0"/>
                        <a:t>: </a:t>
                      </a:r>
                      <a:r>
                        <a:rPr lang="en-US" sz="2800" dirty="0"/>
                        <a:t>M=30,</a:t>
                      </a:r>
                      <a:r>
                        <a:rPr lang="en-US" sz="2800" baseline="0" dirty="0"/>
                        <a:t> SD=9.3</a:t>
                      </a:r>
                      <a:r>
                        <a:rPr lang="he-IL" sz="2800" baseline="0" dirty="0"/>
                        <a:t> (20-68).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baseline="0" dirty="0"/>
                        <a:t>מין</a:t>
                      </a:r>
                      <a:r>
                        <a:rPr lang="he-IL" sz="2800" baseline="0" dirty="0"/>
                        <a:t>: 75% נשים, 25% גברים.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800" b="1" baseline="0" dirty="0"/>
                        <a:t>שנת לימוד</a:t>
                      </a:r>
                      <a:r>
                        <a:rPr lang="he-IL" sz="2800" baseline="0" dirty="0"/>
                        <a:t>: א-35%, ב-37%, ג-24%, ד-5%.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800" baseline="0" dirty="0"/>
                    </a:p>
                    <a:p>
                      <a:pPr rtl="1"/>
                      <a:endParaRPr lang="he-IL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37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37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EFF52C-F890-465E-997C-F66F1F4B8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איסור --- אפשור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E36C2E1-FAF4-418D-859D-5E342AAC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4" y="1248918"/>
            <a:ext cx="11303950" cy="4173474"/>
          </a:xfrm>
        </p:spPr>
        <p:txBody>
          <a:bodyPr/>
          <a:lstStyle/>
          <a:p>
            <a:r>
              <a:rPr lang="he-IL" sz="3200" dirty="0"/>
              <a:t>14% מהמרצים אוסרים לחלוטין על שימוש כלשהו בסמארטפון בכיתה.</a:t>
            </a:r>
            <a:endParaRPr lang="en-US" sz="3200" dirty="0"/>
          </a:p>
          <a:p>
            <a:r>
              <a:rPr lang="he-IL" sz="3200" dirty="0"/>
              <a:t>61% מהמרצים מאפשרים שימוש בסמארטפון כל עוד אינו מהווה הפרעה למהלך השיעור.</a:t>
            </a:r>
            <a:endParaRPr lang="en-US" sz="3200" dirty="0"/>
          </a:p>
          <a:p>
            <a:r>
              <a:rPr lang="he-IL" sz="3200" dirty="0"/>
              <a:t>2% מהמרצים מעודדים את הסטודנטים להשתמש בסמארטפון באופן שקט במקום להפריע למהלך השיעור.</a:t>
            </a:r>
            <a:endParaRPr lang="en-US" sz="3200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08EEEBE-3120-45BF-854A-554A7605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56" y="3854245"/>
            <a:ext cx="6390967" cy="15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0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EA8674-B08A-45AE-B3A1-D3B1CE0E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שימוש בפועל בסמארטפון לצרכי הוראה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EE4A2BC-D20F-4CC6-96EB-C85832B66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3200" dirty="0"/>
              <a:t>רק 10% מהמרצים משתמשים ביישומי הוראה בסמארטפון לעתים קרובות ו/או מדי שיעור</a:t>
            </a:r>
            <a:endParaRPr lang="en-US" sz="3200" dirty="0"/>
          </a:p>
          <a:p>
            <a:r>
              <a:rPr lang="he-IL" sz="3200" dirty="0"/>
              <a:t>46% מעולם לא השתמשו ביישומי </a:t>
            </a:r>
            <a:r>
              <a:rPr lang="he-IL" sz="3200" dirty="0" err="1"/>
              <a:t>הסמארטפון</a:t>
            </a:r>
            <a:r>
              <a:rPr lang="he-IL" sz="3200" dirty="0"/>
              <a:t> כעזר להוראה.</a:t>
            </a:r>
            <a:endParaRPr lang="en-US" sz="3200" dirty="0"/>
          </a:p>
          <a:p>
            <a:r>
              <a:rPr lang="he-IL" sz="3200" dirty="0"/>
              <a:t>14% מהמרצים מפנים את הסטודנטים לעתים קרובות לחיפוש בסמארטפון בענייני ו-36% עושים זאת מדי פעם. </a:t>
            </a:r>
            <a:endParaRPr lang="en-US" sz="32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46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9872" y="365125"/>
            <a:ext cx="11167872" cy="637765"/>
          </a:xfrm>
        </p:spPr>
        <p:txBody>
          <a:bodyPr>
            <a:normAutofit fontScale="90000"/>
          </a:bodyPr>
          <a:lstStyle/>
          <a:p>
            <a:r>
              <a:rPr lang="he-IL" dirty="0"/>
              <a:t>שימושים </a:t>
            </a:r>
            <a:r>
              <a:rPr lang="he-IL" dirty="0" err="1"/>
              <a:t>בסמארטפון</a:t>
            </a:r>
            <a:endParaRPr lang="he-IL" dirty="0"/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A3023F07-33E1-43F3-90B6-358F730D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77" y="953729"/>
            <a:ext cx="10737926" cy="473098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44DA78A-F407-4A25-85AB-55DB42CA48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2"/>
          <a:stretch/>
        </p:blipFill>
        <p:spPr>
          <a:xfrm>
            <a:off x="9005455" y="5684715"/>
            <a:ext cx="3186545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A1CADCC3-AB2E-4B5B-9073-6D73EA996A62}"/>
              </a:ext>
            </a:extLst>
          </p:cNvPr>
          <p:cNvSpPr/>
          <p:nvPr/>
        </p:nvSpPr>
        <p:spPr>
          <a:xfrm>
            <a:off x="1946788" y="388382"/>
            <a:ext cx="81902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e-IL" sz="2800" b="1" dirty="0"/>
              <a:t>לגיטימיות הפעילויות בסמארטפון בזמן השיעור</a:t>
            </a:r>
          </a:p>
          <a:p>
            <a:pPr algn="ctr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he-IL" sz="2400" dirty="0"/>
              <a:t>(לגיטימי ולגיטימי לגמרי)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37429D3-5037-4A1E-99B6-56D65298AD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14" y="1280934"/>
            <a:ext cx="10682640" cy="465608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C928CE5B-3C4C-4F43-9171-AC78E96AA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255" y="5665134"/>
            <a:ext cx="3084843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993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מסך רחב</PresentationFormat>
  <Paragraphs>68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Guttman Yad-Brush</vt:lpstr>
      <vt:lpstr>Times New Roman</vt:lpstr>
      <vt:lpstr>Wingdings</vt:lpstr>
      <vt:lpstr>ערכת נושא Office</vt:lpstr>
      <vt:lpstr>סמארטפונים באקדמיה:  עמדות ותפיסות משני עברי המתרס</vt:lpstr>
      <vt:lpstr>מטרת המחקר</vt:lpstr>
      <vt:lpstr>סמארטפונים באקדמיה</vt:lpstr>
      <vt:lpstr>מצגת של PowerPoint‏</vt:lpstr>
      <vt:lpstr>מצגת של PowerPoint‏</vt:lpstr>
      <vt:lpstr>איסור --- אפשור</vt:lpstr>
      <vt:lpstr>שימוש בפועל בסמארטפון לצרכי הוראה</vt:lpstr>
      <vt:lpstr>שימושים בסמארטפון</vt:lpstr>
      <vt:lpstr>מצגת של PowerPoint‏</vt:lpstr>
      <vt:lpstr>הערכת סטודנטים ביחס לשימוש בסמארטפונים בכיתה </vt:lpstr>
      <vt:lpstr>הערכת מרצים ביחס לשימוש בסמארטפונים בכיתה </vt:lpstr>
      <vt:lpstr>מסקנות ביניים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2018-07-02T03:46:26Z</dcterms:created>
  <dcterms:modified xsi:type="dcterms:W3CDTF">2018-07-17T11:12:16Z</dcterms:modified>
</cp:coreProperties>
</file>