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7" r:id="rId22"/>
    <p:sldId id="282" r:id="rId23"/>
    <p:sldId id="278" r:id="rId24"/>
    <p:sldId id="280" r:id="rId25"/>
    <p:sldId id="281" r:id="rId26"/>
  </p:sldIdLst>
  <p:sldSz cx="9144000" cy="6858000" type="screen4x3"/>
  <p:notesSz cx="6858000" cy="9144000"/>
  <p:embeddedFontLst>
    <p:embeddedFont>
      <p:font typeface="宋体" panose="02010600030101010101" pitchFamily="2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E" initials="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D56"/>
    <a:srgbClr val="A8BDE5"/>
    <a:srgbClr val="9499B9"/>
    <a:srgbClr val="505BA5"/>
    <a:srgbClr val="E9EDF4"/>
    <a:srgbClr val="4F4F63"/>
    <a:srgbClr val="E83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68" autoAdjust="0"/>
    <p:restoredTop sz="89680" autoAdjust="0"/>
  </p:normalViewPr>
  <p:slideViewPr>
    <p:cSldViewPr showGuides="1">
      <p:cViewPr varScale="1"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BF1663B-7646-4CFE-B81F-6207218FAC20}" type="datetimeFigureOut">
              <a:rPr lang="he-IL" smtClean="0"/>
              <a:t>ה'/תמוז/תשע"ח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1BCC2F9-0C4E-42EA-8FE5-43EB94749E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39244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59E40F6-47C0-4482-AD70-3F79A9622C23}" type="datetimeFigureOut">
              <a:rPr lang="he-IL" smtClean="0"/>
              <a:t>ה'/תמוז/תשע"ח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2FE285-33A9-4DEC-9B2D-990C52DA26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09671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9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76914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I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03324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83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3888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0643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38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01592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01592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764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76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0469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960958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956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2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26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37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2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9327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5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297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0C78-3DEC-4D55-BD71-0996B947F168}" type="datetime8">
              <a:rPr lang="he-IL" smtClean="0"/>
              <a:t>18 יוני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682-1099-4D75-A572-A2FC5D059BB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98423" cy="5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6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87F-9194-4F58-9783-82DCC3497263}" type="datetime8">
              <a:rPr lang="he-IL" smtClean="0"/>
              <a:t>18 יוני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682-1099-4D75-A572-A2FC5D059B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449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16DF-1A08-4CF5-A98A-7E4628D73ACD}" type="datetime8">
              <a:rPr lang="he-IL" smtClean="0"/>
              <a:t>18 יוני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682-1099-4D75-A572-A2FC5D059B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316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ECFAF-0CC0-489D-8978-1B95E7B2DD0C}" type="datetime8">
              <a:rPr lang="he-IL" smtClean="0"/>
              <a:t>18 יוני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682-1099-4D75-A572-A2FC5D059BB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6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5B79-FF03-49C9-9D20-2E3C9C3E150A}" type="datetime8">
              <a:rPr lang="he-IL" smtClean="0"/>
              <a:t>18 יוני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682-1099-4D75-A572-A2FC5D059B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647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C1F4-4C2C-4C82-912A-DEA8A6AA4C04}" type="datetime8">
              <a:rPr lang="he-IL" smtClean="0"/>
              <a:t>18 יוני 18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682-1099-4D75-A572-A2FC5D059B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855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EB1B-28B5-4AEF-8884-0B7CBF37D5A2}" type="datetime8">
              <a:rPr lang="he-IL" smtClean="0"/>
              <a:t>18 יוני 18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682-1099-4D75-A572-A2FC5D059B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425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0EE-C538-4977-AFED-5C1A58FD41D8}" type="datetime8">
              <a:rPr lang="he-IL" smtClean="0"/>
              <a:t>18 יוני 18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682-1099-4D75-A572-A2FC5D059B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842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12EE-C736-486F-961B-181543DD22CF}" type="datetime8">
              <a:rPr lang="he-IL" smtClean="0"/>
              <a:t>18 יוני 18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682-1099-4D75-A572-A2FC5D059B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01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18C1-1DBB-4B68-BFF7-39C90280333B}" type="datetime8">
              <a:rPr lang="he-IL" smtClean="0"/>
              <a:t>18 יוני 18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682-1099-4D75-A572-A2FC5D059B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856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1A7D-EF8E-49B9-AB18-E0F819471ABA}" type="datetime8">
              <a:rPr lang="he-IL" smtClean="0"/>
              <a:t>18 יוני 18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682-1099-4D75-A572-A2FC5D059B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244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625D-D22D-4A2F-A094-F3D926BE44D0}" type="datetime8">
              <a:rPr lang="he-IL" smtClean="0"/>
              <a:t>18 יוני 18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EE682-1099-4D75-A572-A2FC5D059BB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585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Contextualised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MALL Comparison of Chinese Learning Activities Based on Country (Target/Non-Target) and Language Learning Orientation (Generic/Dedicated)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8636" y="3573016"/>
            <a:ext cx="3466728" cy="576064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 smtClean="0"/>
              <a:t>Anat </a:t>
            </a:r>
            <a:r>
              <a:rPr lang="en-US" sz="2800" dirty="0"/>
              <a:t>Cohen, Orit Ezra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85" y="908721"/>
            <a:ext cx="2052830" cy="11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0787" y="6581001"/>
            <a:ext cx="26321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6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373890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cs typeface="+mn-cs"/>
              </a:rPr>
              <a:t>Theory and literature review</a:t>
            </a:r>
            <a:endParaRPr lang="he-IL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04448" cy="450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965" y="1149790"/>
            <a:ext cx="806958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CMALL definitions and evaluation - </a:t>
            </a:r>
            <a:r>
              <a:rPr lang="en-US" sz="2000" dirty="0" smtClean="0">
                <a:solidFill>
                  <a:schemeClr val="bg1"/>
                </a:solidFill>
              </a:rPr>
              <a:t>Real world context and real life context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530" y="1148203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" y="1956937"/>
            <a:ext cx="9027429" cy="29441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9512" y="5258641"/>
            <a:ext cx="8600559" cy="450000"/>
            <a:chOff x="179512" y="5258641"/>
            <a:chExt cx="8600559" cy="450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258641"/>
              <a:ext cx="8600559" cy="450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8530" y="5283586"/>
              <a:ext cx="7118295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000" b="1" dirty="0" smtClean="0">
                  <a:solidFill>
                    <a:schemeClr val="bg1"/>
                  </a:solidFill>
                </a:rPr>
                <a:t>Figure 1.   Real world/real life CMALL model (Cohen &amp; Ezra, 2018)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4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0787" y="6581001"/>
            <a:ext cx="26321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7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373890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cs typeface="+mn-cs"/>
              </a:rPr>
              <a:t>Theory and literature review</a:t>
            </a:r>
            <a:endParaRPr lang="he-IL" sz="24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179515" y="1088137"/>
            <a:ext cx="8604441" cy="450203"/>
            <a:chOff x="179515" y="980728"/>
            <a:chExt cx="8604441" cy="4502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5" y="980728"/>
              <a:ext cx="8604441" cy="45020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15616" y="1005774"/>
              <a:ext cx="4553234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000" b="1" dirty="0" smtClean="0">
                  <a:solidFill>
                    <a:schemeClr val="bg1"/>
                  </a:solidFill>
                </a:rPr>
                <a:t>CMALL in target and not target countries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8530" y="1004187"/>
              <a:ext cx="513282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en-US" sz="2000" b="1" dirty="0" smtClean="0">
                  <a:solidFill>
                    <a:schemeClr val="bg1"/>
                  </a:solidFill>
                </a:rPr>
                <a:t>2.1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2160" y="1021163"/>
              <a:ext cx="269695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(Comas-Quinn et al., 2009)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3124" y="1594743"/>
            <a:ext cx="8460424" cy="1368152"/>
            <a:chOff x="179516" y="2060848"/>
            <a:chExt cx="8460424" cy="1368152"/>
          </a:xfrm>
        </p:grpSpPr>
        <p:sp>
          <p:nvSpPr>
            <p:cNvPr id="11" name="Right Arrow 10"/>
            <p:cNvSpPr/>
            <p:nvPr/>
          </p:nvSpPr>
          <p:spPr>
            <a:xfrm>
              <a:off x="7956376" y="2353526"/>
              <a:ext cx="683564" cy="782796"/>
            </a:xfrm>
            <a:prstGeom prst="rightArrow">
              <a:avLst>
                <a:gd name="adj1" fmla="val 54363"/>
                <a:gd name="adj2" fmla="val 5243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9516" y="2060848"/>
              <a:ext cx="7941836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8228" y="2125342"/>
              <a:ext cx="3504345" cy="1239164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481" y="2166913"/>
              <a:ext cx="3276090" cy="101566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lvl="0" algn="l" rtl="0"/>
              <a:r>
                <a:rPr lang="en-US" sz="2000" dirty="0" smtClean="0">
                  <a:solidFill>
                    <a:schemeClr val="bg1"/>
                  </a:solidFill>
                </a:rPr>
                <a:t>Contextual language learning 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is ideally provided 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in the ‘target county’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23928" y="2125342"/>
              <a:ext cx="4032448" cy="1239164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44483" y="2166913"/>
              <a:ext cx="3880293" cy="101566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lvl="0" algn="l" rtl="0"/>
              <a:r>
                <a:rPr lang="en-US" sz="2000" b="1" dirty="0" smtClean="0">
                  <a:solidFill>
                    <a:schemeClr val="bg1"/>
                  </a:solidFill>
                </a:rPr>
                <a:t>However,</a:t>
              </a:r>
              <a:r>
                <a:rPr lang="en-US" sz="2000" dirty="0" smtClean="0">
                  <a:solidFill>
                    <a:schemeClr val="bg1"/>
                  </a:solidFill>
                </a:rPr>
                <a:t> mobile learning may 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provide alternative context-rich 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experiences in non-target countries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9515" y="3184268"/>
            <a:ext cx="8604441" cy="450203"/>
            <a:chOff x="179515" y="3076859"/>
            <a:chExt cx="8604441" cy="45020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5" y="3076859"/>
              <a:ext cx="8604441" cy="45020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15616" y="3113635"/>
              <a:ext cx="4580869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000" b="1" dirty="0" smtClean="0">
                  <a:solidFill>
                    <a:schemeClr val="bg1"/>
                  </a:solidFill>
                </a:rPr>
                <a:t>Mobile materials – dedicated and generic</a:t>
              </a:r>
              <a:endParaRPr lang="en-US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8530" y="3100318"/>
              <a:ext cx="513282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en-US" sz="2000" b="1" dirty="0" smtClean="0">
                  <a:solidFill>
                    <a:schemeClr val="bg1"/>
                  </a:solidFill>
                </a:rPr>
                <a:t>2.2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02735" y="3129024"/>
              <a:ext cx="270638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  <a:r>
                <a:rPr lang="en-US" dirty="0" err="1">
                  <a:solidFill>
                    <a:schemeClr val="bg1">
                      <a:lumMod val="75000"/>
                    </a:schemeClr>
                  </a:solidFill>
                </a:rPr>
                <a:t>Reinders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 &amp; </a:t>
              </a:r>
              <a:r>
                <a:rPr lang="en-US" dirty="0" err="1">
                  <a:solidFill>
                    <a:schemeClr val="bg1">
                      <a:lumMod val="75000"/>
                    </a:schemeClr>
                  </a:solidFill>
                </a:rPr>
                <a:t>Pegrum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, 2016)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0548" y="3689950"/>
            <a:ext cx="8460424" cy="2150715"/>
            <a:chOff x="270548" y="3582541"/>
            <a:chExt cx="8460424" cy="2150715"/>
          </a:xfrm>
        </p:grpSpPr>
        <p:sp>
          <p:nvSpPr>
            <p:cNvPr id="36" name="Right Arrow 35"/>
            <p:cNvSpPr/>
            <p:nvPr/>
          </p:nvSpPr>
          <p:spPr>
            <a:xfrm>
              <a:off x="8047408" y="4266500"/>
              <a:ext cx="683564" cy="782796"/>
            </a:xfrm>
            <a:prstGeom prst="rightArrow">
              <a:avLst>
                <a:gd name="adj1" fmla="val 54363"/>
                <a:gd name="adj2" fmla="val 5243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0548" y="3582541"/>
              <a:ext cx="7941836" cy="2150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8981" y="3656627"/>
              <a:ext cx="3356343" cy="2002543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7544" y="3681631"/>
              <a:ext cx="2865208" cy="129266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lvl="0" algn="l" rtl="0"/>
              <a:r>
                <a:rPr lang="en-US" sz="2000" b="1" dirty="0" smtClean="0">
                  <a:solidFill>
                    <a:schemeClr val="bg1"/>
                  </a:solidFill>
                </a:rPr>
                <a:t>Dedicated</a:t>
              </a:r>
              <a:r>
                <a:rPr lang="en-US" sz="2000" dirty="0" smtClean="0">
                  <a:solidFill>
                    <a:schemeClr val="bg1"/>
                  </a:solidFill>
                </a:rPr>
                <a:t> restricted by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 the lack of knowledge 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in their scope of contexts 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</a:rPr>
                <a:t>Reinders</a:t>
              </a: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 &amp; White, 2010) 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12573" y="3660368"/>
              <a:ext cx="4247411" cy="1995060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89913" y="3688402"/>
              <a:ext cx="4138471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rtl="0"/>
              <a:r>
                <a:rPr lang="en-US" sz="2000" b="1" dirty="0" smtClean="0">
                  <a:solidFill>
                    <a:schemeClr val="bg1"/>
                  </a:solidFill>
                </a:rPr>
                <a:t>Generic materials on the other hand</a:t>
              </a:r>
              <a:r>
                <a:rPr lang="en-US" sz="2000" dirty="0" smtClean="0">
                  <a:solidFill>
                    <a:schemeClr val="bg1"/>
                  </a:solidFill>
                </a:rPr>
                <a:t>, 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such as social networks and video sharing, although not pedagogically pre-designed for learning, may offer active and collaborative learning 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  <a:r>
                <a:rPr lang="en-US" sz="2000" dirty="0" err="1" smtClean="0">
                  <a:solidFill>
                    <a:schemeClr val="bg1">
                      <a:lumMod val="75000"/>
                    </a:schemeClr>
                  </a:solidFill>
                </a:rPr>
                <a:t>Reinders</a:t>
              </a:r>
              <a:r>
                <a:rPr lang="en-US" sz="2000" dirty="0" smtClean="0">
                  <a:solidFill>
                    <a:schemeClr val="bg1">
                      <a:lumMod val="75000"/>
                    </a:schemeClr>
                  </a:solidFill>
                </a:rPr>
                <a:t> &amp; </a:t>
              </a:r>
              <a:r>
                <a:rPr lang="en-US" sz="2000" dirty="0" err="1" smtClean="0">
                  <a:solidFill>
                    <a:schemeClr val="bg1">
                      <a:lumMod val="75000"/>
                    </a:schemeClr>
                  </a:solidFill>
                </a:rPr>
                <a:t>Pegrum</a:t>
              </a:r>
              <a:r>
                <a:rPr lang="en-US" sz="2000" dirty="0" smtClean="0">
                  <a:solidFill>
                    <a:schemeClr val="bg1">
                      <a:lumMod val="75000"/>
                    </a:schemeClr>
                  </a:solidFill>
                </a:rPr>
                <a:t>, 2016)</a:t>
              </a:r>
              <a:endParaRPr 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08820" y="5536983"/>
            <a:ext cx="6851164" cy="1151427"/>
            <a:chOff x="1208820" y="5429574"/>
            <a:chExt cx="6851164" cy="1151427"/>
          </a:xfrm>
        </p:grpSpPr>
        <p:sp>
          <p:nvSpPr>
            <p:cNvPr id="39" name="Right Arrow 38"/>
            <p:cNvSpPr/>
            <p:nvPr/>
          </p:nvSpPr>
          <p:spPr>
            <a:xfrm rot="16200000">
              <a:off x="6781856" y="5379958"/>
              <a:ext cx="683564" cy="782796"/>
            </a:xfrm>
            <a:prstGeom prst="rightArrow">
              <a:avLst>
                <a:gd name="adj1" fmla="val 54363"/>
                <a:gd name="adj2" fmla="val 52434"/>
              </a:avLst>
            </a:prstGeom>
            <a:solidFill>
              <a:srgbClr val="949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770094" y="5861287"/>
              <a:ext cx="6277314" cy="719714"/>
            </a:xfrm>
            <a:prstGeom prst="rect">
              <a:avLst/>
            </a:prstGeom>
            <a:solidFill>
              <a:srgbClr val="949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47748" y="5866858"/>
              <a:ext cx="631223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The question of whether learners actually turn real world or real life contexts into learning contexts arises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08820" y="5861287"/>
              <a:ext cx="561274" cy="719714"/>
            </a:xfrm>
            <a:prstGeom prst="rect">
              <a:avLst/>
            </a:prstGeom>
            <a:solidFill>
              <a:srgbClr val="2A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 smtClean="0"/>
                <a:t>?</a:t>
              </a:r>
              <a:endParaRPr lang="he-IL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2544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0787" y="6581001"/>
            <a:ext cx="26321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8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228754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cs typeface="+mn-cs"/>
              </a:rPr>
              <a:t>Purpose of study</a:t>
            </a:r>
            <a:endParaRPr lang="he-IL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5" y="1088137"/>
            <a:ext cx="8722182" cy="450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008" y="1113183"/>
            <a:ext cx="388600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chemeClr val="bg1"/>
                </a:solidFill>
              </a:rPr>
              <a:t>Mobile Mandarin-Chinese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530" y="1111596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48" y="1988839"/>
            <a:ext cx="2793749" cy="387988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151384" y="1988840"/>
            <a:ext cx="2841231" cy="3879885"/>
            <a:chOff x="3151384" y="1988840"/>
            <a:chExt cx="2841231" cy="3879885"/>
          </a:xfrm>
        </p:grpSpPr>
        <p:sp>
          <p:nvSpPr>
            <p:cNvPr id="15" name="Rectangle 14"/>
            <p:cNvSpPr/>
            <p:nvPr/>
          </p:nvSpPr>
          <p:spPr>
            <a:xfrm>
              <a:off x="3151384" y="1988840"/>
              <a:ext cx="2841231" cy="786154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51384" y="2769455"/>
              <a:ext cx="2841231" cy="3099270"/>
            </a:xfrm>
            <a:prstGeom prst="rect">
              <a:avLst/>
            </a:prstGeom>
            <a:solidFill>
              <a:srgbClr val="949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5856" y="3140967"/>
              <a:ext cx="2592288" cy="18774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rtl="0">
                <a:defRPr/>
              </a:pPr>
              <a:r>
                <a:rPr lang="en-US" sz="2000" dirty="0"/>
                <a:t>Student level might not be sufficient for using contexts opportunities 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Al-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Mekhlafi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Hu &amp;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Zheng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2009)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 rot="5400000">
              <a:off x="4226285" y="2452597"/>
              <a:ext cx="683564" cy="782796"/>
            </a:xfrm>
            <a:prstGeom prst="rightArrow">
              <a:avLst>
                <a:gd name="adj1" fmla="val 54363"/>
                <a:gd name="adj2" fmla="val 52434"/>
              </a:avLst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3227" y="2067108"/>
              <a:ext cx="252090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bg1"/>
                  </a:solidFill>
                </a:rPr>
                <a:t>Obstacles to learning Chinese in context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21272" y="2634011"/>
              <a:ext cx="369790" cy="5355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smtClean="0">
                  <a:solidFill>
                    <a:schemeClr val="bg1"/>
                  </a:solidFill>
                </a:rPr>
                <a:t>-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9241" y="5933346"/>
            <a:ext cx="5823374" cy="786154"/>
            <a:chOff x="169241" y="5933346"/>
            <a:chExt cx="5823374" cy="786154"/>
          </a:xfrm>
        </p:grpSpPr>
        <p:sp>
          <p:nvSpPr>
            <p:cNvPr id="24" name="Rectangle 23"/>
            <p:cNvSpPr/>
            <p:nvPr/>
          </p:nvSpPr>
          <p:spPr>
            <a:xfrm>
              <a:off x="169241" y="5933346"/>
              <a:ext cx="5823373" cy="786154"/>
            </a:xfrm>
            <a:prstGeom prst="rect">
              <a:avLst/>
            </a:prstGeom>
            <a:solidFill>
              <a:srgbClr val="2A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2986" y="5972480"/>
              <a:ext cx="5809629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000" b="1" dirty="0" smtClean="0">
                  <a:solidFill>
                    <a:schemeClr val="bg1"/>
                  </a:solidFill>
                </a:rPr>
                <a:t>Thus, the study is based on exploring </a:t>
              </a:r>
              <a:br>
                <a:rPr lang="en-US" sz="2000" b="1" dirty="0" smtClean="0">
                  <a:solidFill>
                    <a:schemeClr val="bg1"/>
                  </a:solidFill>
                </a:rPr>
              </a:br>
              <a:r>
                <a:rPr lang="en-US" sz="2000" b="1" dirty="0" smtClean="0">
                  <a:solidFill>
                    <a:schemeClr val="bg1"/>
                  </a:solidFill>
                </a:rPr>
                <a:t>Chinese learning activities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9242" y="1578057"/>
            <a:ext cx="2833368" cy="4290666"/>
            <a:chOff x="169242" y="1578057"/>
            <a:chExt cx="2833368" cy="4290666"/>
          </a:xfrm>
        </p:grpSpPr>
        <p:sp>
          <p:nvSpPr>
            <p:cNvPr id="31" name="Rectangle 30"/>
            <p:cNvSpPr/>
            <p:nvPr/>
          </p:nvSpPr>
          <p:spPr>
            <a:xfrm>
              <a:off x="169242" y="3986014"/>
              <a:ext cx="2833368" cy="1882709"/>
            </a:xfrm>
            <a:prstGeom prst="rect">
              <a:avLst/>
            </a:prstGeom>
            <a:solidFill>
              <a:srgbClr val="949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9242" y="1988840"/>
              <a:ext cx="2833367" cy="786154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9242" y="2774995"/>
              <a:ext cx="2833368" cy="1165363"/>
            </a:xfrm>
            <a:prstGeom prst="rect">
              <a:avLst/>
            </a:prstGeom>
            <a:solidFill>
              <a:srgbClr val="949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9511" y="2955473"/>
              <a:ext cx="2575582" cy="98488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rtl="0"/>
              <a:r>
                <a:rPr lang="en-US" sz="2000" dirty="0" smtClean="0"/>
                <a:t>Chinese is difficult to learn </a:t>
              </a:r>
              <a:br>
                <a:rPr lang="en-US" sz="2000" dirty="0" smtClean="0"/>
              </a:b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(Moser, 1991)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 rot="16200000">
              <a:off x="1244143" y="1528441"/>
              <a:ext cx="683564" cy="782796"/>
            </a:xfrm>
            <a:prstGeom prst="rightArrow">
              <a:avLst>
                <a:gd name="adj1" fmla="val 54363"/>
                <a:gd name="adj2" fmla="val 52434"/>
              </a:avLst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986" y="2036331"/>
              <a:ext cx="280588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rtl="0"/>
              <a:r>
                <a:rPr lang="en-US" sz="2000" b="1" dirty="0" smtClean="0">
                  <a:solidFill>
                    <a:schemeClr val="bg1"/>
                  </a:solidFill>
                </a:rPr>
                <a:t>Importance of learning </a:t>
              </a:r>
              <a:br>
                <a:rPr lang="en-US" sz="2000" b="1" dirty="0" smtClean="0">
                  <a:solidFill>
                    <a:schemeClr val="bg1"/>
                  </a:solidFill>
                </a:rPr>
              </a:br>
              <a:r>
                <a:rPr lang="en-US" sz="2000" b="1" dirty="0" smtClean="0">
                  <a:solidFill>
                    <a:schemeClr val="bg1"/>
                  </a:solidFill>
                </a:rPr>
                <a:t>Chinese in context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07373" y="1578275"/>
              <a:ext cx="369790" cy="5355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smtClean="0">
                  <a:solidFill>
                    <a:schemeClr val="bg1"/>
                  </a:solidFill>
                </a:rPr>
                <a:t>+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3506" y="4077072"/>
              <a:ext cx="2575582" cy="129266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rtl="0"/>
              <a:r>
                <a:rPr lang="en-US" sz="2000" dirty="0" smtClean="0"/>
                <a:t>Learning in CMALL can promote </a:t>
              </a:r>
              <a:r>
                <a:rPr lang="en-US" sz="2000" i="1" dirty="0" smtClean="0"/>
                <a:t>transfer </a:t>
              </a:r>
              <a:r>
                <a:rPr lang="en-US" sz="2000" dirty="0" smtClean="0"/>
                <a:t>from one context to another </a:t>
              </a:r>
              <a:br>
                <a:rPr lang="en-US" sz="2000" dirty="0" smtClean="0"/>
              </a:b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Klopfer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2008)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867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0787" y="6581001"/>
            <a:ext cx="26321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9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8915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Study</a:t>
            </a:r>
            <a:endParaRPr lang="he-IL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5" y="1052736"/>
            <a:ext cx="8604441" cy="450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008" y="1077782"/>
            <a:ext cx="566796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chemeClr val="bg1"/>
                </a:solidFill>
              </a:rPr>
              <a:t>Real </a:t>
            </a:r>
            <a:r>
              <a:rPr lang="en-US" sz="2000" b="1" dirty="0">
                <a:solidFill>
                  <a:schemeClr val="bg1"/>
                </a:solidFill>
              </a:rPr>
              <a:t>world context level and real life context level 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008" y="1268760"/>
            <a:ext cx="430682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B</a:t>
            </a:r>
            <a:r>
              <a:rPr lang="en-US" sz="2000" dirty="0" smtClean="0"/>
              <a:t>ased </a:t>
            </a:r>
            <a:r>
              <a:rPr lang="en-US" sz="2000" dirty="0"/>
              <a:t>on Cohen and Ezra’s index (2018)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5841" y="5229200"/>
            <a:ext cx="5674907" cy="1320183"/>
            <a:chOff x="505841" y="5229200"/>
            <a:chExt cx="5674907" cy="13201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41" y="5537531"/>
              <a:ext cx="5674907" cy="101185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17012" y="5229200"/>
              <a:ext cx="4367991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b="1" dirty="0" smtClean="0"/>
                <a:t>Table 2. </a:t>
              </a:r>
              <a:r>
                <a:rPr lang="en-US" dirty="0" smtClean="0"/>
                <a:t>Real life context level statistic values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3528" y="2163093"/>
            <a:ext cx="8447284" cy="2878658"/>
            <a:chOff x="323528" y="2163093"/>
            <a:chExt cx="8447284" cy="2878658"/>
          </a:xfrm>
        </p:grpSpPr>
        <p:sp>
          <p:nvSpPr>
            <p:cNvPr id="14" name="Rectangle 13"/>
            <p:cNvSpPr/>
            <p:nvPr/>
          </p:nvSpPr>
          <p:spPr>
            <a:xfrm>
              <a:off x="6465699" y="2163093"/>
              <a:ext cx="2103076" cy="425114"/>
            </a:xfrm>
            <a:prstGeom prst="rect">
              <a:avLst/>
            </a:prstGeom>
            <a:solidFill>
              <a:srgbClr val="949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3528" y="2375650"/>
              <a:ext cx="8447284" cy="2666101"/>
            </a:xfrm>
            <a:prstGeom prst="rect">
              <a:avLst/>
            </a:prstGeom>
            <a:noFill/>
            <a:ln>
              <a:solidFill>
                <a:srgbClr val="9499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65699" y="2175595"/>
              <a:ext cx="2103076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000" dirty="0">
                  <a:solidFill>
                    <a:schemeClr val="bg1"/>
                  </a:solidFill>
                </a:rPr>
                <a:t>RW context values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3528" y="5185767"/>
            <a:ext cx="8447284" cy="1423808"/>
            <a:chOff x="323528" y="5185767"/>
            <a:chExt cx="8447284" cy="1423808"/>
          </a:xfrm>
        </p:grpSpPr>
        <p:sp>
          <p:nvSpPr>
            <p:cNvPr id="17" name="Rectangle 16"/>
            <p:cNvSpPr/>
            <p:nvPr/>
          </p:nvSpPr>
          <p:spPr>
            <a:xfrm>
              <a:off x="323528" y="5185767"/>
              <a:ext cx="8447284" cy="1423808"/>
            </a:xfrm>
            <a:prstGeom prst="rect">
              <a:avLst/>
            </a:prstGeom>
            <a:noFill/>
            <a:ln>
              <a:solidFill>
                <a:srgbClr val="9499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65699" y="5656539"/>
              <a:ext cx="2103076" cy="425114"/>
            </a:xfrm>
            <a:prstGeom prst="rect">
              <a:avLst/>
            </a:prstGeom>
            <a:solidFill>
              <a:srgbClr val="949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24689" y="5669041"/>
              <a:ext cx="1985095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000" dirty="0">
                  <a:solidFill>
                    <a:schemeClr val="bg1"/>
                  </a:solidFill>
                </a:rPr>
                <a:t>RL context values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4211" y="2390434"/>
            <a:ext cx="8015577" cy="2579309"/>
            <a:chOff x="564211" y="2289851"/>
            <a:chExt cx="8015577" cy="257930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11" y="2601636"/>
              <a:ext cx="8015577" cy="226752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64211" y="2289851"/>
              <a:ext cx="462171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b="1" dirty="0" smtClean="0"/>
                <a:t>Table 1. </a:t>
              </a:r>
              <a:r>
                <a:rPr lang="en-US" dirty="0" smtClean="0"/>
                <a:t>Real world context level statistic values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41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2240" y="6581001"/>
            <a:ext cx="34176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10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354603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/>
              <a:t>Methodology – qualitative </a:t>
            </a:r>
            <a:endParaRPr lang="he-IL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79512" y="2204864"/>
            <a:ext cx="8604448" cy="707886"/>
            <a:chOff x="179512" y="2145050"/>
            <a:chExt cx="8604448" cy="7078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145050"/>
              <a:ext cx="8604448" cy="7078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76486" y="2298938"/>
              <a:ext cx="699229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en-US" sz="2000" b="1" dirty="0" smtClean="0">
                  <a:solidFill>
                    <a:schemeClr val="bg1"/>
                  </a:solidFill>
                </a:rPr>
                <a:t>Q1-3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03648" y="2308810"/>
              <a:ext cx="2693173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en-US" sz="2000" dirty="0" smtClean="0">
                  <a:solidFill>
                    <a:schemeClr val="bg1"/>
                  </a:solidFill>
                </a:rPr>
                <a:t> Quantitative evaluation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38963" y="6237312"/>
            <a:ext cx="547893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* Qualitative analysis detailed in Cohen and Ezra (2018)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76428"/>
            <a:ext cx="8604000" cy="190160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283969" y="5524166"/>
            <a:ext cx="4499992" cy="425114"/>
            <a:chOff x="4283969" y="5072682"/>
            <a:chExt cx="4499992" cy="425114"/>
          </a:xfrm>
        </p:grpSpPr>
        <p:sp>
          <p:nvSpPr>
            <p:cNvPr id="16" name="Rectangle 15"/>
            <p:cNvSpPr/>
            <p:nvPr/>
          </p:nvSpPr>
          <p:spPr>
            <a:xfrm>
              <a:off x="4283969" y="5072682"/>
              <a:ext cx="4499992" cy="425114"/>
            </a:xfrm>
            <a:prstGeom prst="rect">
              <a:avLst/>
            </a:prstGeom>
            <a:solidFill>
              <a:srgbClr val="949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82499" y="5085184"/>
              <a:ext cx="4401013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000" dirty="0">
                  <a:solidFill>
                    <a:schemeClr val="bg1"/>
                  </a:solidFill>
                </a:rPr>
                <a:t>Data collected by a structured interview 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7504" y="2986931"/>
            <a:ext cx="45421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dirty="0" smtClean="0"/>
              <a:t>Table 3. </a:t>
            </a:r>
            <a:r>
              <a:rPr lang="en-US" dirty="0" smtClean="0"/>
              <a:t>Learners, activities and events figures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80954"/>
            <a:ext cx="8604448" cy="92391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38963" y="1436380"/>
            <a:ext cx="734454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Qualitative </a:t>
            </a:r>
            <a:r>
              <a:rPr lang="en-US" sz="2000" dirty="0">
                <a:solidFill>
                  <a:schemeClr val="bg1"/>
                </a:solidFill>
              </a:rPr>
              <a:t>methodology </a:t>
            </a:r>
            <a:r>
              <a:rPr lang="en-US" sz="2000" dirty="0" smtClean="0">
                <a:solidFill>
                  <a:schemeClr val="bg1"/>
                </a:solidFill>
              </a:rPr>
              <a:t>* for </a:t>
            </a:r>
            <a:r>
              <a:rPr lang="en-US" sz="2000" dirty="0">
                <a:solidFill>
                  <a:schemeClr val="bg1"/>
                </a:solidFill>
              </a:rPr>
              <a:t>establishing </a:t>
            </a:r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quantitative evaluation of CMALL</a:t>
            </a:r>
          </a:p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2240" y="6581001"/>
            <a:ext cx="34176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366818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/>
              <a:t>Methodology – quantitative</a:t>
            </a:r>
            <a:endParaRPr lang="he-IL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88901" y="1779842"/>
            <a:ext cx="7971531" cy="2801286"/>
            <a:chOff x="488901" y="1779842"/>
            <a:chExt cx="7971531" cy="28012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01" y="1779842"/>
              <a:ext cx="7971531" cy="28012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70434" y="1909281"/>
              <a:ext cx="7419211" cy="246221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342900" indent="-342900" algn="l" rtl="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 A quantitative analysis (Q1-3</a:t>
              </a:r>
              <a:r>
                <a:rPr lang="en-US" sz="2200" dirty="0" smtClean="0">
                  <a:solidFill>
                    <a:schemeClr val="bg1"/>
                  </a:solidFill>
                </a:rPr>
                <a:t>)</a:t>
              </a:r>
            </a:p>
            <a:p>
              <a:pPr algn="l" rtl="0"/>
              <a:endParaRPr lang="en-US" sz="2200" dirty="0">
                <a:solidFill>
                  <a:schemeClr val="bg1"/>
                </a:solidFill>
              </a:endParaRPr>
            </a:p>
            <a:p>
              <a:pPr marL="342900" indent="-342900" algn="l" rtl="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 A linear </a:t>
              </a:r>
              <a:r>
                <a:rPr lang="en-US" sz="2200" b="1" dirty="0">
                  <a:solidFill>
                    <a:schemeClr val="bg1"/>
                  </a:solidFill>
                </a:rPr>
                <a:t>mixed-effects model </a:t>
              </a:r>
              <a:r>
                <a:rPr lang="en-US" sz="2200" dirty="0">
                  <a:solidFill>
                    <a:schemeClr val="bg1"/>
                  </a:solidFill>
                </a:rPr>
                <a:t>was used to </a:t>
              </a:r>
              <a:r>
                <a:rPr lang="en-US" sz="2200" dirty="0" smtClean="0">
                  <a:solidFill>
                    <a:schemeClr val="bg1"/>
                  </a:solidFill>
                </a:rPr>
                <a:t>analyze </a:t>
              </a:r>
              <a:r>
                <a:rPr lang="en-US" sz="2200" dirty="0">
                  <a:solidFill>
                    <a:schemeClr val="bg1"/>
                  </a:solidFill>
                </a:rPr>
                <a:t>activities </a:t>
              </a:r>
              <a:r>
                <a:rPr lang="en-US" sz="2200" dirty="0" smtClean="0">
                  <a:solidFill>
                    <a:schemeClr val="bg1"/>
                  </a:solidFill>
                </a:rPr>
                <a:t/>
              </a:r>
              <a:br>
                <a:rPr lang="en-US" sz="2200" dirty="0" smtClean="0">
                  <a:solidFill>
                    <a:schemeClr val="bg1"/>
                  </a:solidFill>
                </a:rPr>
              </a:br>
              <a:r>
                <a:rPr lang="en-US" sz="2200" dirty="0" smtClean="0">
                  <a:solidFill>
                    <a:schemeClr val="bg1"/>
                  </a:solidFill>
                </a:rPr>
                <a:t>(</a:t>
              </a:r>
              <a:r>
                <a:rPr lang="en-US" sz="2200" dirty="0">
                  <a:solidFill>
                    <a:schemeClr val="bg1"/>
                  </a:solidFill>
                </a:rPr>
                <a:t>each student may have had a few activities</a:t>
              </a:r>
              <a:r>
                <a:rPr lang="en-US" sz="2200" dirty="0" smtClean="0">
                  <a:solidFill>
                    <a:schemeClr val="bg1"/>
                  </a:solidFill>
                </a:rPr>
                <a:t>)</a:t>
              </a:r>
            </a:p>
            <a:p>
              <a:pPr algn="l" rtl="0"/>
              <a:endParaRPr lang="en-US" sz="2200" dirty="0">
                <a:solidFill>
                  <a:schemeClr val="bg1"/>
                </a:solidFill>
              </a:endParaRPr>
            </a:p>
            <a:p>
              <a:pPr marL="342900" indent="-342900" algn="l" rtl="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bg1"/>
                  </a:solidFill>
                </a:rPr>
                <a:t>Real world* and real life activity scores </a:t>
              </a:r>
              <a:r>
                <a:rPr lang="en-US" sz="2200" dirty="0">
                  <a:solidFill>
                    <a:schemeClr val="bg1"/>
                  </a:solidFill>
                </a:rPr>
                <a:t>were calculated </a:t>
              </a:r>
              <a:r>
                <a:rPr lang="en-US" sz="2200" dirty="0" smtClean="0">
                  <a:solidFill>
                    <a:schemeClr val="bg1"/>
                  </a:solidFill>
                </a:rPr>
                <a:t/>
              </a:r>
              <a:br>
                <a:rPr lang="en-US" sz="2200" dirty="0" smtClean="0">
                  <a:solidFill>
                    <a:schemeClr val="bg1"/>
                  </a:solidFill>
                </a:rPr>
              </a:br>
              <a:r>
                <a:rPr lang="en-US" sz="2200" dirty="0" smtClean="0">
                  <a:solidFill>
                    <a:schemeClr val="bg1"/>
                  </a:solidFill>
                </a:rPr>
                <a:t>by </a:t>
              </a:r>
              <a:r>
                <a:rPr lang="en-US" sz="2200" dirty="0">
                  <a:solidFill>
                    <a:schemeClr val="bg1"/>
                  </a:solidFill>
                </a:rPr>
                <a:t>averaging the respective scores of each event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0434" y="6237312"/>
            <a:ext cx="510094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/>
              <a:t>* Total RW context (average of </a:t>
            </a:r>
            <a:r>
              <a:rPr lang="en-US" dirty="0" err="1"/>
              <a:t>standardised</a:t>
            </a:r>
            <a:r>
              <a:rPr lang="en-US" dirty="0"/>
              <a:t> scores)</a:t>
            </a:r>
          </a:p>
        </p:txBody>
      </p:sp>
    </p:spTree>
    <p:extLst>
      <p:ext uri="{BB962C8B-B14F-4D97-AF65-F5344CB8AC3E}">
        <p14:creationId xmlns:p14="http://schemas.microsoft.com/office/powerpoint/2010/main" val="2225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2240" y="6581001"/>
            <a:ext cx="34176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12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30144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/>
              <a:t> Findings – descriptive </a:t>
            </a:r>
            <a:endParaRPr lang="he-I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5" y="1576983"/>
            <a:ext cx="6650186" cy="4102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245" y="1268760"/>
            <a:ext cx="38337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dirty="0" smtClean="0"/>
              <a:t>Table 4. </a:t>
            </a:r>
            <a:r>
              <a:rPr lang="en-US" dirty="0" smtClean="0"/>
              <a:t>Contextualized MALL variables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868144" y="2926085"/>
            <a:ext cx="3168352" cy="3011977"/>
            <a:chOff x="5868144" y="3337942"/>
            <a:chExt cx="3168352" cy="3011977"/>
          </a:xfrm>
        </p:grpSpPr>
        <p:sp>
          <p:nvSpPr>
            <p:cNvPr id="16" name="Rectangle 15"/>
            <p:cNvSpPr/>
            <p:nvPr/>
          </p:nvSpPr>
          <p:spPr>
            <a:xfrm>
              <a:off x="5868144" y="3337942"/>
              <a:ext cx="504056" cy="2761076"/>
            </a:xfrm>
            <a:prstGeom prst="rect">
              <a:avLst/>
            </a:prstGeom>
            <a:solidFill>
              <a:srgbClr val="505BA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000" dirty="0" smtClean="0"/>
                <a:t> </a:t>
              </a:r>
              <a:endParaRPr lang="he-IL" sz="1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36296" y="4365104"/>
              <a:ext cx="1800200" cy="1733914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07881" y="4437112"/>
              <a:ext cx="1679795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600" b="1" dirty="0" smtClean="0">
                  <a:solidFill>
                    <a:schemeClr val="bg1"/>
                  </a:solidFill>
                </a:rPr>
                <a:t>2. </a:t>
              </a:r>
              <a:r>
                <a:rPr lang="en-US" sz="1600" dirty="0">
                  <a:solidFill>
                    <a:schemeClr val="bg1"/>
                  </a:solidFill>
                </a:rPr>
                <a:t>Dedicated mean scores all seemed very low when compared with the possible value ranges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 rot="16200000">
              <a:off x="5982372" y="6005584"/>
              <a:ext cx="328631" cy="360040"/>
            </a:xfrm>
            <a:prstGeom prst="rightArrow">
              <a:avLst>
                <a:gd name="adj1" fmla="val 26456"/>
                <a:gd name="adj2" fmla="val 50000"/>
              </a:avLst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Rectangle 24"/>
            <p:cNvSpPr/>
            <p:nvPr/>
          </p:nvSpPr>
          <p:spPr>
            <a:xfrm rot="5400000" flipH="1">
              <a:off x="6715562" y="5689075"/>
              <a:ext cx="97552" cy="1224136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Rectangle 26"/>
            <p:cNvSpPr/>
            <p:nvPr/>
          </p:nvSpPr>
          <p:spPr>
            <a:xfrm flipH="1">
              <a:off x="7308304" y="6099018"/>
              <a:ext cx="97552" cy="250901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15816" y="1576983"/>
            <a:ext cx="6120680" cy="4104456"/>
            <a:chOff x="2915816" y="1988840"/>
            <a:chExt cx="6120680" cy="4104456"/>
          </a:xfrm>
        </p:grpSpPr>
        <p:sp>
          <p:nvSpPr>
            <p:cNvPr id="14" name="Rectangle 13"/>
            <p:cNvSpPr/>
            <p:nvPr/>
          </p:nvSpPr>
          <p:spPr>
            <a:xfrm>
              <a:off x="2915816" y="4727331"/>
              <a:ext cx="3913885" cy="1365965"/>
            </a:xfrm>
            <a:prstGeom prst="rect">
              <a:avLst/>
            </a:prstGeom>
            <a:solidFill>
              <a:srgbClr val="505BA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48264" y="1988840"/>
              <a:ext cx="2088232" cy="2308324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Right Arrow 20"/>
            <p:cNvSpPr/>
            <p:nvPr/>
          </p:nvSpPr>
          <p:spPr>
            <a:xfrm rot="10800000">
              <a:off x="6685778" y="5230293"/>
              <a:ext cx="406502" cy="360040"/>
            </a:xfrm>
            <a:prstGeom prst="rightArrow">
              <a:avLst>
                <a:gd name="adj1" fmla="val 26456"/>
                <a:gd name="adj2" fmla="val 50000"/>
              </a:avLst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97084" y="1988840"/>
              <a:ext cx="1990592" cy="230832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600" b="1" dirty="0" smtClean="0">
                  <a:solidFill>
                    <a:schemeClr val="bg1"/>
                  </a:solidFill>
                </a:rPr>
                <a:t>1. </a:t>
              </a:r>
              <a:r>
                <a:rPr lang="en-US" sz="1600" dirty="0">
                  <a:solidFill>
                    <a:schemeClr val="bg1"/>
                  </a:solidFill>
                </a:rPr>
                <a:t>Mean scores of </a:t>
              </a:r>
              <a:r>
                <a:rPr lang="en-US" sz="1600" dirty="0" smtClean="0">
                  <a:solidFill>
                    <a:schemeClr val="bg1"/>
                  </a:solidFill>
                </a:rPr>
                <a:t>standardized </a:t>
              </a:r>
              <a:r>
                <a:rPr lang="en-US" sz="1600" dirty="0">
                  <a:solidFill>
                    <a:schemeClr val="bg1"/>
                  </a:solidFill>
                </a:rPr>
                <a:t>total real world context level and real life context level were all higher in Taiwan than in Israel and higher in generic activities than in dedicated activities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 flipH="1">
              <a:off x="6994728" y="4297164"/>
              <a:ext cx="97552" cy="1100442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5" y="1575842"/>
            <a:ext cx="6650186" cy="410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2240" y="6581001"/>
            <a:ext cx="34176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13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265008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/>
              <a:t> Findings – Q1 &amp; Q2</a:t>
            </a:r>
            <a:endParaRPr lang="he-I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17387"/>
            <a:ext cx="5778530" cy="2547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185339"/>
            <a:ext cx="43123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dirty="0" smtClean="0"/>
              <a:t>Table 5. </a:t>
            </a:r>
            <a:r>
              <a:rPr lang="en-US" dirty="0" smtClean="0"/>
              <a:t>Contextualized MALL – main effects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17812" y="4676944"/>
            <a:ext cx="6969864" cy="1154948"/>
            <a:chOff x="2017812" y="2760365"/>
            <a:chExt cx="6969864" cy="1154948"/>
          </a:xfrm>
        </p:grpSpPr>
        <p:sp>
          <p:nvSpPr>
            <p:cNvPr id="12" name="Rectangle 11"/>
            <p:cNvSpPr/>
            <p:nvPr/>
          </p:nvSpPr>
          <p:spPr>
            <a:xfrm>
              <a:off x="6381064" y="2760365"/>
              <a:ext cx="2606612" cy="1154948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40499" y="2780928"/>
              <a:ext cx="2547177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600" dirty="0">
                  <a:solidFill>
                    <a:schemeClr val="bg1"/>
                  </a:solidFill>
                </a:rPr>
                <a:t>Language learning orientation effect is significant in total real world  and real life context level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17812" y="3077438"/>
              <a:ext cx="4032448" cy="232574"/>
            </a:xfrm>
            <a:prstGeom prst="rect">
              <a:avLst/>
            </a:prstGeom>
            <a:solidFill>
              <a:srgbClr val="505BA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Right Arrow 15"/>
            <p:cNvSpPr/>
            <p:nvPr/>
          </p:nvSpPr>
          <p:spPr>
            <a:xfrm rot="10800000">
              <a:off x="5974562" y="3019932"/>
              <a:ext cx="406502" cy="360040"/>
            </a:xfrm>
            <a:prstGeom prst="rightArrow">
              <a:avLst>
                <a:gd name="adj1" fmla="val 26456"/>
                <a:gd name="adj2" fmla="val 50000"/>
              </a:avLst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17812" y="3611665"/>
            <a:ext cx="6969864" cy="1013834"/>
            <a:chOff x="2017812" y="1695086"/>
            <a:chExt cx="6969864" cy="1013834"/>
          </a:xfrm>
        </p:grpSpPr>
        <p:sp>
          <p:nvSpPr>
            <p:cNvPr id="10" name="Rectangle 9"/>
            <p:cNvSpPr/>
            <p:nvPr/>
          </p:nvSpPr>
          <p:spPr>
            <a:xfrm>
              <a:off x="6381064" y="1695086"/>
              <a:ext cx="2606612" cy="1013834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40499" y="1772816"/>
              <a:ext cx="2547177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600" dirty="0">
                  <a:solidFill>
                    <a:schemeClr val="bg1"/>
                  </a:solidFill>
                </a:rPr>
                <a:t>Target country effect is significant in total real world  and real life context level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17812" y="2188315"/>
              <a:ext cx="4032448" cy="232574"/>
            </a:xfrm>
            <a:prstGeom prst="rect">
              <a:avLst/>
            </a:prstGeom>
            <a:solidFill>
              <a:srgbClr val="505BA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5998723" y="2124582"/>
              <a:ext cx="406502" cy="360040"/>
            </a:xfrm>
            <a:prstGeom prst="rightArrow">
              <a:avLst>
                <a:gd name="adj1" fmla="val 26456"/>
                <a:gd name="adj2" fmla="val 50000"/>
              </a:avLst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17387"/>
            <a:ext cx="5778530" cy="25479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8256"/>
            <a:ext cx="8604448" cy="6757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4554" y="1366957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3608" y="1201780"/>
            <a:ext cx="441531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 smtClean="0">
                <a:solidFill>
                  <a:schemeClr val="bg1"/>
                </a:solidFill>
              </a:rPr>
              <a:t>What are the differences between target and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non-target country in CMALL?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604448" cy="6757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4554" y="2177541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3614" y="2023653"/>
            <a:ext cx="557973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dirty="0" smtClean="0">
                <a:solidFill>
                  <a:schemeClr val="bg1"/>
                </a:solidFill>
              </a:rPr>
              <a:t>What are the differences between generic and dedicated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language learning orientation in CMALL?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3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2240" y="6581001"/>
            <a:ext cx="34176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14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2008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/>
              <a:t> Findings – Q3 </a:t>
            </a:r>
            <a:endParaRPr lang="he-I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5" y="3303597"/>
            <a:ext cx="5778530" cy="16214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095" y="2867526"/>
            <a:ext cx="486248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dirty="0" smtClean="0"/>
              <a:t>Table 6. </a:t>
            </a:r>
            <a:r>
              <a:rPr lang="en-US" dirty="0" smtClean="0"/>
              <a:t>Contextualized MALL – interaction effects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64854" y="3288349"/>
            <a:ext cx="6969864" cy="1338687"/>
            <a:chOff x="2017812" y="1695085"/>
            <a:chExt cx="6969864" cy="1338687"/>
          </a:xfrm>
        </p:grpSpPr>
        <p:sp>
          <p:nvSpPr>
            <p:cNvPr id="11" name="Rectangle 10"/>
            <p:cNvSpPr/>
            <p:nvPr/>
          </p:nvSpPr>
          <p:spPr>
            <a:xfrm>
              <a:off x="6381064" y="1695085"/>
              <a:ext cx="2606612" cy="1311391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40499" y="1710333"/>
              <a:ext cx="2547177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600" b="1" dirty="0" smtClean="0">
                  <a:solidFill>
                    <a:schemeClr val="bg1"/>
                  </a:solidFill>
                </a:rPr>
                <a:t>1. </a:t>
              </a:r>
              <a:r>
                <a:rPr lang="en-US" sz="1600" dirty="0">
                  <a:solidFill>
                    <a:schemeClr val="bg1"/>
                  </a:solidFill>
                </a:rPr>
                <a:t>Interaction effect of the target country and language learning – significant in both total real world context level and real life context level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17812" y="2188315"/>
              <a:ext cx="4032448" cy="232574"/>
            </a:xfrm>
            <a:prstGeom prst="rect">
              <a:avLst/>
            </a:prstGeom>
            <a:solidFill>
              <a:srgbClr val="505BA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5998723" y="2124582"/>
              <a:ext cx="406502" cy="360040"/>
            </a:xfrm>
            <a:prstGeom prst="rightArrow">
              <a:avLst>
                <a:gd name="adj1" fmla="val 26456"/>
                <a:gd name="adj2" fmla="val 50000"/>
              </a:avLst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5" y="3303597"/>
            <a:ext cx="5778530" cy="16214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412776"/>
            <a:ext cx="8604448" cy="7775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9058" y="1601477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8112" y="1433217"/>
            <a:ext cx="758560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Are the differences between target and non-target country in CMALL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 function of the generic and dedicated language learning orientation?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2240" y="6581001"/>
            <a:ext cx="34176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15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2008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/>
              <a:t> Findings – Q3 </a:t>
            </a:r>
            <a:endParaRPr lang="he-IL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95536" y="721679"/>
            <a:ext cx="4703724" cy="2858426"/>
            <a:chOff x="395536" y="721679"/>
            <a:chExt cx="4703724" cy="285842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41" y="721679"/>
              <a:ext cx="3120894" cy="255401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95536" y="3241551"/>
              <a:ext cx="470372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1600" b="1" dirty="0"/>
                <a:t>Figure 2. </a:t>
              </a:r>
              <a:r>
                <a:rPr lang="en-US" sz="1600" dirty="0" smtClean="0"/>
                <a:t>Total </a:t>
              </a:r>
              <a:r>
                <a:rPr lang="en-US" sz="1600" dirty="0"/>
                <a:t>real world </a:t>
              </a:r>
              <a:r>
                <a:rPr lang="en-US" sz="1600" dirty="0" smtClean="0"/>
                <a:t>context </a:t>
              </a:r>
              <a:r>
                <a:rPr lang="en-US" sz="1600" dirty="0"/>
                <a:t>level – simple effects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5536" y="3794562"/>
            <a:ext cx="4067908" cy="3060044"/>
            <a:chOff x="395536" y="3794562"/>
            <a:chExt cx="4067908" cy="30600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91" y="3794562"/>
              <a:ext cx="3053843" cy="273078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95536" y="6516052"/>
              <a:ext cx="4067908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1600" b="1" dirty="0"/>
                <a:t>Figure 3. </a:t>
              </a:r>
              <a:r>
                <a:rPr lang="en-US" sz="1600" dirty="0"/>
                <a:t>Real life context level – simple effects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78378" y="1275260"/>
            <a:ext cx="4782054" cy="1220770"/>
            <a:chOff x="3678378" y="1275260"/>
            <a:chExt cx="4782054" cy="1220770"/>
          </a:xfrm>
        </p:grpSpPr>
        <p:sp>
          <p:nvSpPr>
            <p:cNvPr id="20" name="Rectangle 19"/>
            <p:cNvSpPr/>
            <p:nvPr/>
          </p:nvSpPr>
          <p:spPr>
            <a:xfrm>
              <a:off x="4074974" y="1275260"/>
              <a:ext cx="4385458" cy="1220770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3266" y="1347036"/>
              <a:ext cx="4327166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b="1" dirty="0" smtClean="0">
                  <a:solidFill>
                    <a:schemeClr val="bg1"/>
                  </a:solidFill>
                </a:rPr>
                <a:t>2. </a:t>
              </a:r>
              <a:r>
                <a:rPr lang="en-US" sz="2000" dirty="0" smtClean="0">
                  <a:solidFill>
                    <a:schemeClr val="bg1"/>
                  </a:solidFill>
                </a:rPr>
                <a:t>Follow-up </a:t>
              </a:r>
              <a:r>
                <a:rPr lang="en-US" sz="2000" dirty="0">
                  <a:solidFill>
                    <a:schemeClr val="bg1"/>
                  </a:solidFill>
                </a:rPr>
                <a:t>Bonferroni simple effect comparisons of total real world context level and real life context level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 rot="10800000">
              <a:off x="3678378" y="1634024"/>
              <a:ext cx="484123" cy="503242"/>
            </a:xfrm>
            <a:prstGeom prst="rightArrow">
              <a:avLst>
                <a:gd name="adj1" fmla="val 58202"/>
                <a:gd name="adj2" fmla="val 65740"/>
              </a:avLst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4245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9" y="1484785"/>
            <a:ext cx="4651793" cy="636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572301"/>
            <a:ext cx="25869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Presentation topics</a:t>
            </a:r>
            <a:endParaRPr lang="he-IL" sz="24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7030" y="2394057"/>
            <a:ext cx="4621681" cy="500400"/>
            <a:chOff x="377030" y="2155991"/>
            <a:chExt cx="4621681" cy="500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30" y="2155991"/>
              <a:ext cx="4621681" cy="500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22787" y="2182822"/>
              <a:ext cx="314509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000" b="1" dirty="0" smtClean="0">
                  <a:solidFill>
                    <a:schemeClr val="bg1"/>
                  </a:solidFill>
                </a:rPr>
                <a:t>1</a:t>
              </a:r>
              <a:endParaRPr lang="he-I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5616" y="2175247"/>
              <a:ext cx="345638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rtl="0"/>
              <a:r>
                <a:rPr lang="en-US" sz="2000" dirty="0" smtClean="0"/>
                <a:t>Theoretical background</a:t>
              </a:r>
              <a:endParaRPr lang="en-US" sz="2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7030" y="4609452"/>
            <a:ext cx="4621681" cy="500400"/>
            <a:chOff x="377030" y="4460247"/>
            <a:chExt cx="4621681" cy="5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30" y="4460247"/>
              <a:ext cx="4621681" cy="500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22787" y="4518113"/>
              <a:ext cx="314509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000" b="1" dirty="0" smtClean="0">
                  <a:solidFill>
                    <a:schemeClr val="bg1"/>
                  </a:solidFill>
                </a:rPr>
                <a:t>4</a:t>
              </a:r>
              <a:endParaRPr lang="he-I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5616" y="4479503"/>
              <a:ext cx="3672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rtl="0"/>
              <a:r>
                <a:rPr lang="en-US" sz="2000" dirty="0" smtClean="0"/>
                <a:t>Discussion and conclusions </a:t>
              </a:r>
              <a:endParaRPr lang="en-US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7030" y="3870987"/>
            <a:ext cx="4621681" cy="500400"/>
            <a:chOff x="377030" y="3740167"/>
            <a:chExt cx="4621681" cy="5004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30" y="3740167"/>
              <a:ext cx="4621681" cy="500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22787" y="3779922"/>
              <a:ext cx="314509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000" b="1" dirty="0" smtClean="0">
                  <a:solidFill>
                    <a:schemeClr val="bg1"/>
                  </a:solidFill>
                </a:rPr>
                <a:t>3</a:t>
              </a:r>
              <a:endParaRPr lang="he-I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15616" y="3759423"/>
              <a:ext cx="352839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rtl="0"/>
              <a:r>
                <a:rPr lang="en-US" sz="2000" dirty="0" smtClean="0"/>
                <a:t>Findings</a:t>
              </a:r>
              <a:endParaRPr lang="he-IL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7030" y="3132522"/>
            <a:ext cx="4621681" cy="500400"/>
            <a:chOff x="377030" y="3003321"/>
            <a:chExt cx="4621681" cy="5004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30" y="3003321"/>
              <a:ext cx="4621681" cy="500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2787" y="3043705"/>
              <a:ext cx="314509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000" b="1" dirty="0" smtClean="0">
                  <a:solidFill>
                    <a:schemeClr val="bg1"/>
                  </a:solidFill>
                </a:rPr>
                <a:t>2</a:t>
              </a:r>
              <a:endParaRPr lang="he-I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5616" y="3022577"/>
              <a:ext cx="352839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/>
                <a:t>Methodology</a:t>
              </a:r>
              <a:endParaRPr lang="he-IL" sz="2000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7029" y="5347918"/>
            <a:ext cx="4621681" cy="500400"/>
            <a:chOff x="377030" y="5108319"/>
            <a:chExt cx="4621681" cy="5004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30" y="5108319"/>
              <a:ext cx="4621681" cy="500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22787" y="5145331"/>
              <a:ext cx="314509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000" b="1" dirty="0" smtClean="0">
                  <a:solidFill>
                    <a:schemeClr val="bg1"/>
                  </a:solidFill>
                </a:rPr>
                <a:t>5</a:t>
              </a:r>
              <a:endParaRPr lang="he-I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15617" y="5127575"/>
              <a:ext cx="352839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rtl="0"/>
              <a:r>
                <a:rPr lang="en-US" sz="2000" dirty="0" smtClean="0"/>
                <a:t>Q&amp;A</a:t>
              </a:r>
              <a:endParaRPr lang="he-IL" sz="20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1" y="1493908"/>
            <a:ext cx="3758840" cy="4365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2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2240" y="6581001"/>
            <a:ext cx="34176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16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31582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/>
              <a:t> Findings – Q1, Q2 &amp; Q3</a:t>
            </a:r>
            <a:endParaRPr lang="he-IL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25722" y="980728"/>
            <a:ext cx="6080139" cy="1524341"/>
            <a:chOff x="1525722" y="980728"/>
            <a:chExt cx="6080139" cy="1524341"/>
          </a:xfrm>
        </p:grpSpPr>
        <p:sp>
          <p:nvSpPr>
            <p:cNvPr id="4" name="Rectangle 3"/>
            <p:cNvSpPr/>
            <p:nvPr/>
          </p:nvSpPr>
          <p:spPr>
            <a:xfrm>
              <a:off x="2133253" y="980728"/>
              <a:ext cx="5472608" cy="542925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5723" y="980728"/>
              <a:ext cx="625811" cy="542925"/>
            </a:xfrm>
            <a:prstGeom prst="rect">
              <a:avLst/>
            </a:prstGeom>
            <a:solidFill>
              <a:srgbClr val="2A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5722" y="1523652"/>
              <a:ext cx="6080139" cy="981417"/>
            </a:xfrm>
            <a:prstGeom prst="rect">
              <a:avLst/>
            </a:prstGeom>
            <a:solidFill>
              <a:srgbClr val="949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7834" y="1052736"/>
              <a:ext cx="58275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b="1" dirty="0" smtClean="0">
                  <a:solidFill>
                    <a:schemeClr val="bg1"/>
                  </a:solidFill>
                </a:rPr>
                <a:t>Q1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56284" y="1056184"/>
              <a:ext cx="169621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rtl="0"/>
              <a:r>
                <a:rPr lang="en-US" sz="2000" dirty="0" smtClean="0">
                  <a:solidFill>
                    <a:schemeClr val="bg1"/>
                  </a:solidFill>
                </a:rPr>
                <a:t>Target </a:t>
              </a:r>
              <a:r>
                <a:rPr lang="en-US" sz="2000" dirty="0">
                  <a:solidFill>
                    <a:schemeClr val="bg1"/>
                  </a:solidFill>
                </a:rPr>
                <a:t>country</a:t>
              </a:r>
              <a:endParaRPr lang="he-IL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87834" y="1660417"/>
              <a:ext cx="4865899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rtl="0"/>
              <a:r>
                <a:rPr lang="en-US" sz="2000" dirty="0"/>
                <a:t>Activities in Taiwan – higher real world, 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/>
                <a:t>real life </a:t>
              </a:r>
              <a:r>
                <a:rPr lang="en-US" sz="2000" dirty="0"/>
                <a:t>context level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25722" y="2924944"/>
            <a:ext cx="6080139" cy="1524341"/>
            <a:chOff x="1525722" y="2996952"/>
            <a:chExt cx="6080139" cy="1524341"/>
          </a:xfrm>
        </p:grpSpPr>
        <p:sp>
          <p:nvSpPr>
            <p:cNvPr id="14" name="Rectangle 13"/>
            <p:cNvSpPr/>
            <p:nvPr/>
          </p:nvSpPr>
          <p:spPr>
            <a:xfrm>
              <a:off x="2133253" y="2996952"/>
              <a:ext cx="5472608" cy="542925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5723" y="2996952"/>
              <a:ext cx="625811" cy="542925"/>
            </a:xfrm>
            <a:prstGeom prst="rect">
              <a:avLst/>
            </a:prstGeom>
            <a:solidFill>
              <a:srgbClr val="2A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5722" y="3539876"/>
              <a:ext cx="6080139" cy="981417"/>
            </a:xfrm>
            <a:prstGeom prst="rect">
              <a:avLst/>
            </a:prstGeom>
            <a:solidFill>
              <a:srgbClr val="949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87834" y="3068960"/>
              <a:ext cx="58275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b="1" dirty="0" smtClean="0">
                  <a:solidFill>
                    <a:schemeClr val="bg1"/>
                  </a:solidFill>
                </a:rPr>
                <a:t>Q2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56284" y="3072408"/>
              <a:ext cx="426945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rtl="0"/>
              <a:r>
                <a:rPr lang="en-US" sz="2000" dirty="0" smtClean="0">
                  <a:solidFill>
                    <a:schemeClr val="bg1"/>
                  </a:solidFill>
                </a:rPr>
                <a:t>Language </a:t>
              </a:r>
              <a:r>
                <a:rPr lang="en-US" sz="2000" dirty="0">
                  <a:solidFill>
                    <a:schemeClr val="bg1"/>
                  </a:solidFill>
                </a:rPr>
                <a:t>learning orientation</a:t>
              </a:r>
              <a:endParaRPr lang="he-IL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87834" y="3676641"/>
              <a:ext cx="4865899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rtl="0"/>
              <a:r>
                <a:rPr lang="en-US" sz="2000" dirty="0"/>
                <a:t>Generic activities – higher real world, 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/>
                <a:t>real </a:t>
              </a:r>
              <a:r>
                <a:rPr lang="en-US" sz="2000" dirty="0"/>
                <a:t>life context level</a:t>
              </a:r>
            </a:p>
          </p:txBody>
        </p:sp>
      </p:grpSp>
      <p:sp>
        <p:nvSpPr>
          <p:cNvPr id="20" name="Right Arrow 19"/>
          <p:cNvSpPr/>
          <p:nvPr/>
        </p:nvSpPr>
        <p:spPr>
          <a:xfrm rot="5400000">
            <a:off x="4427982" y="4468519"/>
            <a:ext cx="288034" cy="379903"/>
          </a:xfrm>
          <a:prstGeom prst="rightArrow">
            <a:avLst>
              <a:gd name="adj1" fmla="val 58202"/>
              <a:gd name="adj2" fmla="val 57870"/>
            </a:avLst>
          </a:prstGeom>
          <a:solidFill>
            <a:srgbClr val="505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0" name="Group 29"/>
          <p:cNvGrpSpPr/>
          <p:nvPr/>
        </p:nvGrpSpPr>
        <p:grpSpPr>
          <a:xfrm>
            <a:off x="1525722" y="4869160"/>
            <a:ext cx="6080139" cy="1711841"/>
            <a:chOff x="1525722" y="4869160"/>
            <a:chExt cx="6080139" cy="1711841"/>
          </a:xfrm>
        </p:grpSpPr>
        <p:sp>
          <p:nvSpPr>
            <p:cNvPr id="21" name="Rectangle 20"/>
            <p:cNvSpPr/>
            <p:nvPr/>
          </p:nvSpPr>
          <p:spPr>
            <a:xfrm>
              <a:off x="2133253" y="4869160"/>
              <a:ext cx="5472608" cy="542925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25723" y="4869160"/>
              <a:ext cx="625811" cy="542925"/>
            </a:xfrm>
            <a:prstGeom prst="rect">
              <a:avLst/>
            </a:prstGeom>
            <a:solidFill>
              <a:srgbClr val="2A2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25722" y="5412084"/>
              <a:ext cx="6080139" cy="1168917"/>
            </a:xfrm>
            <a:prstGeom prst="rect">
              <a:avLst/>
            </a:prstGeom>
            <a:solidFill>
              <a:srgbClr val="949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87834" y="4941168"/>
              <a:ext cx="58275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b="1" dirty="0" smtClean="0">
                  <a:solidFill>
                    <a:schemeClr val="bg1"/>
                  </a:solidFill>
                </a:rPr>
                <a:t>Q3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56284" y="4944616"/>
              <a:ext cx="52680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rtl="0"/>
              <a:r>
                <a:rPr lang="en-US" sz="2000" dirty="0" smtClean="0">
                  <a:solidFill>
                    <a:schemeClr val="bg1"/>
                  </a:solidFill>
                </a:rPr>
                <a:t>Target country x Language learning </a:t>
              </a:r>
              <a:r>
                <a:rPr lang="en-US" sz="2000" dirty="0">
                  <a:solidFill>
                    <a:schemeClr val="bg1"/>
                  </a:solidFill>
                </a:rPr>
                <a:t>orientation</a:t>
              </a:r>
              <a:endParaRPr lang="he-IL" sz="20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87834" y="5548849"/>
              <a:ext cx="5833041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l" rtl="0"/>
              <a:r>
                <a:rPr lang="en-US" sz="2000" dirty="0"/>
                <a:t>Higher CMALL (real world context level and real life context level) between Taiwan and Israel, manifested only through generic activities</a:t>
              </a:r>
            </a:p>
          </p:txBody>
        </p:sp>
      </p:grpSp>
      <p:sp>
        <p:nvSpPr>
          <p:cNvPr id="27" name="Right Arrow 26"/>
          <p:cNvSpPr/>
          <p:nvPr/>
        </p:nvSpPr>
        <p:spPr>
          <a:xfrm rot="5400000">
            <a:off x="4427982" y="2557071"/>
            <a:ext cx="288034" cy="379903"/>
          </a:xfrm>
          <a:prstGeom prst="rightArrow">
            <a:avLst>
              <a:gd name="adj1" fmla="val 58202"/>
              <a:gd name="adj2" fmla="val 57870"/>
            </a:avLst>
          </a:prstGeom>
          <a:solidFill>
            <a:srgbClr val="505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0747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2240" y="6581001"/>
            <a:ext cx="34176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18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14911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Discussion</a:t>
            </a:r>
            <a:endParaRPr lang="he-IL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9511" y="1484784"/>
            <a:ext cx="8604446" cy="450202"/>
            <a:chOff x="179511" y="1484784"/>
            <a:chExt cx="8604446" cy="4502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6" y="1484784"/>
              <a:ext cx="8604441" cy="4502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55577" y="1509830"/>
              <a:ext cx="5379037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lvl="0" algn="l" rtl="0"/>
              <a:r>
                <a:rPr lang="en-US" sz="2000" b="1" dirty="0">
                  <a:solidFill>
                    <a:schemeClr val="bg1"/>
                  </a:solidFill>
                </a:rPr>
                <a:t>Target country and language learning orientation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79511" y="1521257"/>
              <a:ext cx="288034" cy="379903"/>
            </a:xfrm>
            <a:prstGeom prst="rightArrow">
              <a:avLst>
                <a:gd name="adj1" fmla="val 58202"/>
                <a:gd name="adj2" fmla="val 57870"/>
              </a:avLst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9517" y="1934984"/>
            <a:ext cx="8604440" cy="3510240"/>
            <a:chOff x="179517" y="1934984"/>
            <a:chExt cx="8604440" cy="3726263"/>
          </a:xfrm>
        </p:grpSpPr>
        <p:sp>
          <p:nvSpPr>
            <p:cNvPr id="4" name="Rectangle 3"/>
            <p:cNvSpPr/>
            <p:nvPr/>
          </p:nvSpPr>
          <p:spPr>
            <a:xfrm>
              <a:off x="179517" y="1934984"/>
              <a:ext cx="8604440" cy="3726263"/>
            </a:xfrm>
            <a:prstGeom prst="rect">
              <a:avLst/>
            </a:prstGeom>
            <a:solidFill>
              <a:srgbClr val="A8B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8491" y="2060848"/>
              <a:ext cx="8337169" cy="27117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GB" sz="2000" dirty="0"/>
                <a:t>CMALL was significantly higher in the target country </a:t>
              </a:r>
              <a:r>
                <a:rPr lang="en-GB" sz="2000" dirty="0" smtClean="0"/>
                <a:t/>
              </a:r>
              <a:br>
                <a:rPr lang="en-GB" sz="2000" dirty="0" smtClean="0"/>
              </a:br>
              <a:r>
                <a:rPr lang="en-GB" sz="2000" dirty="0" smtClean="0"/>
                <a:t>but </a:t>
              </a:r>
              <a:r>
                <a:rPr lang="en-GB" sz="2000" dirty="0"/>
                <a:t>only in generic </a:t>
              </a:r>
              <a:r>
                <a:rPr lang="en-GB" sz="2000" dirty="0" smtClean="0"/>
                <a:t>activities</a:t>
              </a:r>
            </a:p>
            <a:p>
              <a:pPr algn="l" rtl="0"/>
              <a:endParaRPr lang="en-US" sz="2000" dirty="0"/>
            </a:p>
            <a:p>
              <a:pPr marL="742950" lvl="1" indent="-285750" algn="l" rtl="0">
                <a:buFont typeface="Arial" panose="020B0604020202020204" pitchFamily="34" charset="0"/>
                <a:buChar char="•"/>
              </a:pPr>
              <a:r>
                <a:rPr lang="en-GB" sz="2000" dirty="0" smtClean="0"/>
                <a:t>Generic differences, suggested explanations: English in social media in Israel, less in daily need for electronic dictionary in Israel</a:t>
              </a:r>
            </a:p>
            <a:p>
              <a:pPr marL="742950" lvl="1" indent="-285750" algn="l" rtl="0">
                <a:buFont typeface="Arial" panose="020B0604020202020204" pitchFamily="34" charset="0"/>
                <a:buChar char="•"/>
              </a:pPr>
              <a:r>
                <a:rPr lang="en-GB" sz="2000" dirty="0" smtClean="0"/>
                <a:t>Dedicated </a:t>
              </a:r>
              <a:r>
                <a:rPr lang="en-GB" sz="2000" dirty="0"/>
                <a:t>similarly low in target and non-target, suggested factors: </a:t>
              </a:r>
              <a:r>
                <a:rPr lang="en-GB" sz="2000" dirty="0" smtClean="0"/>
                <a:t/>
              </a:r>
              <a:br>
                <a:rPr lang="en-GB" sz="2000" dirty="0" smtClean="0"/>
              </a:br>
              <a:r>
                <a:rPr lang="en-GB" sz="2000" i="1" dirty="0" smtClean="0"/>
                <a:t>restricted </a:t>
              </a:r>
              <a:r>
                <a:rPr lang="en-GB" sz="2000" i="1" dirty="0"/>
                <a:t>content; lengthy content; content presentation; content </a:t>
              </a:r>
              <a:r>
                <a:rPr lang="en-GB" sz="2000" i="1" dirty="0" smtClean="0"/>
                <a:t/>
              </a:r>
              <a:br>
                <a:rPr lang="en-GB" sz="2000" i="1" dirty="0" smtClean="0"/>
              </a:br>
              <a:r>
                <a:rPr lang="en-GB" sz="2000" i="1" dirty="0" smtClean="0"/>
                <a:t>affective </a:t>
              </a:r>
              <a:r>
                <a:rPr lang="en-GB" sz="2000" i="1" dirty="0"/>
                <a:t>engagement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0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2240" y="6581001"/>
            <a:ext cx="34176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18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177035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Contribution</a:t>
            </a:r>
            <a:endParaRPr lang="he-IL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9511" y="1484784"/>
            <a:ext cx="8604446" cy="450202"/>
            <a:chOff x="179511" y="1484784"/>
            <a:chExt cx="8604446" cy="4502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6" y="1484784"/>
              <a:ext cx="8604441" cy="4502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55577" y="1509830"/>
              <a:ext cx="5379037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lvl="0" algn="l" rtl="0"/>
              <a:r>
                <a:rPr lang="en-US" sz="2000" b="1" dirty="0">
                  <a:solidFill>
                    <a:schemeClr val="bg1"/>
                  </a:solidFill>
                </a:rPr>
                <a:t>Target country and language learning orientation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79511" y="1521257"/>
              <a:ext cx="288034" cy="379903"/>
            </a:xfrm>
            <a:prstGeom prst="rightArrow">
              <a:avLst>
                <a:gd name="adj1" fmla="val 58202"/>
                <a:gd name="adj2" fmla="val 57870"/>
              </a:avLst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55377" y="5497192"/>
            <a:ext cx="8462725" cy="1222308"/>
          </a:xfrm>
          <a:prstGeom prst="rect">
            <a:avLst/>
          </a:prstGeom>
          <a:solidFill>
            <a:srgbClr val="2A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249888" y="4549153"/>
            <a:ext cx="8468214" cy="867941"/>
          </a:xfrm>
          <a:prstGeom prst="rect">
            <a:avLst/>
          </a:prstGeom>
          <a:solidFill>
            <a:srgbClr val="2A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365395" y="5565338"/>
            <a:ext cx="857614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Quantitative and refined substantiation of existing literature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concerning learning in target country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(Anderson et al., 2008; Comas-Quinn et al., 2009; Petersen et al., 2008)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504" y="4629180"/>
            <a:ext cx="789748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findings contribute to missing data about definitions and relations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among </a:t>
            </a:r>
            <a:r>
              <a:rPr lang="en-US" sz="2000" dirty="0">
                <a:solidFill>
                  <a:schemeClr val="bg1"/>
                </a:solidFill>
              </a:rPr>
              <a:t>MALL constituents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Duman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et al., 2015)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9623" y="1960035"/>
            <a:ext cx="8604446" cy="1973021"/>
          </a:xfrm>
          <a:prstGeom prst="rect">
            <a:avLst/>
          </a:prstGeom>
          <a:solidFill>
            <a:srgbClr val="2A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Box 20"/>
          <p:cNvSpPr txBox="1"/>
          <p:nvPr/>
        </p:nvSpPr>
        <p:spPr>
          <a:xfrm>
            <a:off x="260152" y="2067884"/>
            <a:ext cx="8513917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 the target country, </a:t>
            </a:r>
            <a:r>
              <a:rPr lang="en-US" sz="2000" dirty="0" smtClean="0">
                <a:solidFill>
                  <a:schemeClr val="bg1"/>
                </a:solidFill>
              </a:rPr>
              <a:t>focus </a:t>
            </a:r>
            <a:r>
              <a:rPr lang="en-US" sz="2000" dirty="0">
                <a:solidFill>
                  <a:schemeClr val="bg1"/>
                </a:solidFill>
              </a:rPr>
              <a:t>particularly on the dedicated activities. </a:t>
            </a:r>
            <a:r>
              <a:rPr lang="en-US" sz="2000" dirty="0" smtClean="0">
                <a:solidFill>
                  <a:schemeClr val="bg1"/>
                </a:solidFill>
              </a:rPr>
              <a:t>support </a:t>
            </a:r>
            <a:r>
              <a:rPr lang="en-US" sz="2000" dirty="0">
                <a:solidFill>
                  <a:schemeClr val="bg1"/>
                </a:solidFill>
              </a:rPr>
              <a:t>from </a:t>
            </a:r>
            <a:r>
              <a:rPr lang="en-US" sz="2000" dirty="0" smtClean="0">
                <a:solidFill>
                  <a:schemeClr val="bg1"/>
                </a:solidFill>
              </a:rPr>
              <a:t>generic </a:t>
            </a:r>
            <a:r>
              <a:rPr lang="en-US" sz="2000" dirty="0">
                <a:solidFill>
                  <a:schemeClr val="bg1"/>
                </a:solidFill>
              </a:rPr>
              <a:t>activities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>
                <a:solidFill>
                  <a:schemeClr val="bg1"/>
                </a:solidFill>
              </a:rPr>
              <a:t>the non-target country, </a:t>
            </a:r>
            <a:r>
              <a:rPr lang="en-US" sz="2000" dirty="0" smtClean="0">
                <a:solidFill>
                  <a:schemeClr val="bg1"/>
                </a:solidFill>
              </a:rPr>
              <a:t>tackle both generic </a:t>
            </a:r>
            <a:r>
              <a:rPr lang="en-US" sz="2000" dirty="0">
                <a:solidFill>
                  <a:schemeClr val="bg1"/>
                </a:solidFill>
              </a:rPr>
              <a:t>and </a:t>
            </a:r>
            <a:r>
              <a:rPr lang="en-US" sz="2000" dirty="0" smtClean="0">
                <a:solidFill>
                  <a:schemeClr val="bg1"/>
                </a:solidFill>
              </a:rPr>
              <a:t>dedicated activities. Support </a:t>
            </a:r>
            <a:r>
              <a:rPr lang="en-US" sz="2000" dirty="0">
                <a:solidFill>
                  <a:schemeClr val="bg1"/>
                </a:solidFill>
              </a:rPr>
              <a:t>from </a:t>
            </a:r>
            <a:r>
              <a:rPr lang="en-US" sz="2000" dirty="0" smtClean="0">
                <a:solidFill>
                  <a:schemeClr val="bg1"/>
                </a:solidFill>
              </a:rPr>
              <a:t>generic </a:t>
            </a:r>
            <a:r>
              <a:rPr lang="en-US" sz="2000" dirty="0">
                <a:solidFill>
                  <a:schemeClr val="bg1"/>
                </a:solidFill>
              </a:rPr>
              <a:t>usages of dictionary and social as available even in the non-target country and as shown in this </a:t>
            </a:r>
            <a:r>
              <a:rPr lang="en-US" sz="2000" dirty="0" smtClean="0">
                <a:solidFill>
                  <a:schemeClr val="bg1"/>
                </a:solidFill>
              </a:rPr>
              <a:t>study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2305183">
            <a:off x="7520234" y="4132550"/>
            <a:ext cx="1670587" cy="79082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 rot="2305183">
            <a:off x="7672635" y="1315795"/>
            <a:ext cx="1670587" cy="79082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2240" y="6581001"/>
            <a:ext cx="34176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19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364420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/>
              <a:t>Limitations &amp; future studies</a:t>
            </a:r>
            <a:endParaRPr lang="he-IL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9511" y="1484784"/>
            <a:ext cx="8604446" cy="1152128"/>
            <a:chOff x="179511" y="1484784"/>
            <a:chExt cx="8604446" cy="11521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6" y="1484784"/>
              <a:ext cx="8604441" cy="45020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55576" y="1509830"/>
              <a:ext cx="1494256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000" b="1" dirty="0">
                  <a:solidFill>
                    <a:schemeClr val="bg1"/>
                  </a:solidFill>
                </a:rPr>
                <a:t>Limitations: 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79511" y="1521257"/>
              <a:ext cx="288034" cy="379903"/>
            </a:xfrm>
            <a:prstGeom prst="rightArrow">
              <a:avLst>
                <a:gd name="adj1" fmla="val 58202"/>
                <a:gd name="adj2" fmla="val 57870"/>
              </a:avLst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9517" y="1934985"/>
              <a:ext cx="8604440" cy="701927"/>
            </a:xfrm>
            <a:prstGeom prst="rect">
              <a:avLst/>
            </a:prstGeom>
            <a:solidFill>
              <a:srgbClr val="A8B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5576" y="2060848"/>
              <a:ext cx="7291035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000" dirty="0"/>
                <a:t>296 activity types of 53 learners </a:t>
              </a:r>
              <a:r>
                <a:rPr lang="en-US" sz="2000" dirty="0" smtClean="0"/>
                <a:t>relatively </a:t>
              </a:r>
              <a:r>
                <a:rPr lang="en-US" sz="2000" dirty="0"/>
                <a:t>small number of students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9511" y="2852936"/>
            <a:ext cx="8604446" cy="1269216"/>
            <a:chOff x="179511" y="2852936"/>
            <a:chExt cx="8604446" cy="12692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6" y="2852936"/>
              <a:ext cx="8604441" cy="45020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55576" y="2877982"/>
              <a:ext cx="4427367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000" b="1" dirty="0">
                  <a:solidFill>
                    <a:schemeClr val="bg1"/>
                  </a:solidFill>
                </a:rPr>
                <a:t>Future studies – using the RW/RL index:</a:t>
              </a:r>
              <a:endParaRPr lang="he-I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79511" y="2889409"/>
              <a:ext cx="288034" cy="379903"/>
            </a:xfrm>
            <a:prstGeom prst="rightArrow">
              <a:avLst>
                <a:gd name="adj1" fmla="val 58202"/>
                <a:gd name="adj2" fmla="val 57870"/>
              </a:avLst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9517" y="3303137"/>
              <a:ext cx="8604440" cy="819015"/>
            </a:xfrm>
            <a:prstGeom prst="rect">
              <a:avLst/>
            </a:prstGeom>
            <a:solidFill>
              <a:srgbClr val="A8B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sz="20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6046" y="3429000"/>
              <a:ext cx="7796814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342900" indent="-342900" algn="l" rtl="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Check </a:t>
              </a:r>
              <a:r>
                <a:rPr lang="en-US" sz="2000" dirty="0"/>
                <a:t>more CMALL factors of influence </a:t>
              </a:r>
              <a:r>
                <a:rPr lang="he-IL" sz="2000" dirty="0"/>
                <a:t>)</a:t>
              </a:r>
              <a:r>
                <a:rPr lang="en-US" sz="2000" dirty="0"/>
                <a:t>such as language proficiency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923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2240" y="6581001"/>
            <a:ext cx="34176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20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432572" y="1270501"/>
            <a:ext cx="225491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600" dirty="0"/>
              <a:t>Thank You!</a:t>
            </a:r>
            <a:endParaRPr lang="he-IL" sz="36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266057" y="2494703"/>
            <a:ext cx="3284483" cy="1366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谢谢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33776" y="2494703"/>
            <a:ext cx="3816424" cy="1366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有问题吗？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85" y="4466300"/>
            <a:ext cx="2173055" cy="21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2240" y="6581001"/>
            <a:ext cx="34176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17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193995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/>
              <a:t> Findings – Q4</a:t>
            </a:r>
            <a:endParaRPr lang="he-I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24" y="1124744"/>
            <a:ext cx="5601151" cy="4236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0215" y="5702210"/>
            <a:ext cx="64141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dirty="0"/>
              <a:t>Figure 4. </a:t>
            </a:r>
            <a:r>
              <a:rPr lang="en-US" dirty="0"/>
              <a:t>Real world and real life – commonalities and differences</a:t>
            </a:r>
          </a:p>
        </p:txBody>
      </p:sp>
    </p:spTree>
    <p:extLst>
      <p:ext uri="{BB962C8B-B14F-4D97-AF65-F5344CB8AC3E}">
        <p14:creationId xmlns:p14="http://schemas.microsoft.com/office/powerpoint/2010/main" val="130122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332656"/>
            <a:ext cx="173816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Introduction</a:t>
            </a:r>
            <a:endParaRPr lang="he-IL" sz="2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77029" y="1780947"/>
            <a:ext cx="8353938" cy="4528373"/>
            <a:chOff x="377029" y="1780947"/>
            <a:chExt cx="8353938" cy="4528373"/>
          </a:xfrm>
        </p:grpSpPr>
        <p:sp>
          <p:nvSpPr>
            <p:cNvPr id="11" name="Rectangle 10"/>
            <p:cNvSpPr/>
            <p:nvPr/>
          </p:nvSpPr>
          <p:spPr>
            <a:xfrm>
              <a:off x="557049" y="1960967"/>
              <a:ext cx="3798927" cy="1828073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7049" y="2060848"/>
              <a:ext cx="3798927" cy="16312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chemeClr val="bg1"/>
                  </a:solidFill>
                </a:rPr>
                <a:t>Investigation of relations 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between variables and 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Mobile Assisted Language Learning (MALL) components are missing 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  <a:r>
                <a:rPr lang="en-US" sz="1600" dirty="0" err="1" smtClean="0">
                  <a:solidFill>
                    <a:schemeClr val="bg1">
                      <a:lumMod val="75000"/>
                    </a:schemeClr>
                  </a:solidFill>
                </a:rPr>
                <a:t>Duman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, </a:t>
              </a:r>
              <a:r>
                <a:rPr lang="en-US" sz="1600" dirty="0" err="1" smtClean="0">
                  <a:solidFill>
                    <a:schemeClr val="bg1">
                      <a:lumMod val="75000"/>
                    </a:schemeClr>
                  </a:solidFill>
                </a:rPr>
                <a:t>Orhon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, &amp; </a:t>
              </a:r>
              <a:r>
                <a:rPr lang="en-US" sz="1600" dirty="0" err="1" smtClean="0">
                  <a:solidFill>
                    <a:schemeClr val="bg1">
                      <a:lumMod val="75000"/>
                    </a:schemeClr>
                  </a:solidFill>
                </a:rPr>
                <a:t>Gedik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, 2015)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7029" y="1780947"/>
              <a:ext cx="360040" cy="360040"/>
            </a:xfrm>
            <a:prstGeom prst="rect">
              <a:avLst/>
            </a:prstGeom>
            <a:solidFill>
              <a:srgbClr val="4F4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 smtClean="0"/>
                <a:t>1</a:t>
              </a:r>
              <a:endParaRPr lang="he-IL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32040" y="1960967"/>
              <a:ext cx="3798927" cy="18280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52020" y="1780947"/>
              <a:ext cx="360040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7049" y="4149080"/>
              <a:ext cx="3798927" cy="2160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7029" y="3969060"/>
              <a:ext cx="360040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32040" y="4149080"/>
              <a:ext cx="3798927" cy="2160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52020" y="3969060"/>
              <a:ext cx="360040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880787" y="6581001"/>
            <a:ext cx="26321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3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883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933035" y="1960967"/>
            <a:ext cx="3798927" cy="18280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/>
          </a:p>
        </p:txBody>
      </p:sp>
      <p:sp>
        <p:nvSpPr>
          <p:cNvPr id="24" name="Rectangle 23"/>
          <p:cNvSpPr/>
          <p:nvPr/>
        </p:nvSpPr>
        <p:spPr>
          <a:xfrm>
            <a:off x="4753015" y="1780947"/>
            <a:ext cx="36004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32656"/>
            <a:ext cx="173816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Introduction</a:t>
            </a:r>
            <a:endParaRPr lang="he-IL" sz="2400" dirty="0"/>
          </a:p>
        </p:txBody>
      </p:sp>
      <p:sp>
        <p:nvSpPr>
          <p:cNvPr id="11" name="Rectangle 10"/>
          <p:cNvSpPr/>
          <p:nvPr/>
        </p:nvSpPr>
        <p:spPr>
          <a:xfrm>
            <a:off x="557049" y="1960967"/>
            <a:ext cx="3798927" cy="18280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737069" y="2060848"/>
            <a:ext cx="340288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chemeClr val="bg1"/>
                </a:solidFill>
              </a:rPr>
              <a:t>Investigation of relations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between variables and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MALL components are missing</a:t>
            </a:r>
          </a:p>
          <a:p>
            <a:pPr algn="l" rtl="0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l" rtl="0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Duman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Orhon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&amp;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Gedik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2015)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029" y="1780947"/>
            <a:ext cx="360040" cy="360040"/>
          </a:xfrm>
          <a:prstGeom prst="rect">
            <a:avLst/>
          </a:prstGeom>
          <a:solidFill>
            <a:srgbClr val="4F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1</a:t>
            </a:r>
            <a:endParaRPr lang="he-IL" b="1" dirty="0"/>
          </a:p>
        </p:txBody>
      </p:sp>
      <p:sp>
        <p:nvSpPr>
          <p:cNvPr id="15" name="Rectangle 14"/>
          <p:cNvSpPr/>
          <p:nvPr/>
        </p:nvSpPr>
        <p:spPr>
          <a:xfrm>
            <a:off x="557049" y="4149080"/>
            <a:ext cx="3798927" cy="2160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377029" y="3969060"/>
            <a:ext cx="36004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b="1" dirty="0"/>
          </a:p>
        </p:txBody>
      </p:sp>
      <p:sp>
        <p:nvSpPr>
          <p:cNvPr id="18" name="Rectangle 17"/>
          <p:cNvSpPr/>
          <p:nvPr/>
        </p:nvSpPr>
        <p:spPr>
          <a:xfrm>
            <a:off x="4932040" y="4149080"/>
            <a:ext cx="3798927" cy="2160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/>
          </a:p>
        </p:txBody>
      </p:sp>
      <p:sp>
        <p:nvSpPr>
          <p:cNvPr id="20" name="Rectangle 19"/>
          <p:cNvSpPr/>
          <p:nvPr/>
        </p:nvSpPr>
        <p:spPr>
          <a:xfrm>
            <a:off x="4752020" y="3969060"/>
            <a:ext cx="36004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880787" y="6581001"/>
            <a:ext cx="26321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3</a:t>
            </a:r>
            <a:endParaRPr lang="he-IL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4752020" y="1780947"/>
            <a:ext cx="3978947" cy="2008093"/>
            <a:chOff x="4752020" y="1780947"/>
            <a:chExt cx="3978947" cy="2008093"/>
          </a:xfrm>
        </p:grpSpPr>
        <p:sp>
          <p:nvSpPr>
            <p:cNvPr id="16" name="Rectangle 15"/>
            <p:cNvSpPr/>
            <p:nvPr/>
          </p:nvSpPr>
          <p:spPr>
            <a:xfrm>
              <a:off x="4932040" y="1960967"/>
              <a:ext cx="3798927" cy="1828073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77414" y="2060848"/>
              <a:ext cx="3744416" cy="160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chemeClr val="bg1"/>
                  </a:solidFill>
                </a:rPr>
                <a:t>A consistent approach to constituents of contextualized MALL (CMALL) with a quantitative tool to evaluate it are missing 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  <a:r>
                <a:rPr lang="en-US" sz="1600" dirty="0" err="1" smtClean="0">
                  <a:solidFill>
                    <a:schemeClr val="bg1">
                      <a:lumMod val="75000"/>
                    </a:schemeClr>
                  </a:solidFill>
                </a:rPr>
                <a:t>Burston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, 2013; </a:t>
              </a:r>
              <a:r>
                <a:rPr lang="en-US" sz="1600" dirty="0" err="1" smtClean="0">
                  <a:solidFill>
                    <a:schemeClr val="bg1">
                      <a:lumMod val="75000"/>
                    </a:schemeClr>
                  </a:solidFill>
                </a:rPr>
                <a:t>Burston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, 2015)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2020" y="1780947"/>
              <a:ext cx="360040" cy="360040"/>
            </a:xfrm>
            <a:prstGeom prst="rect">
              <a:avLst/>
            </a:prstGeom>
            <a:solidFill>
              <a:srgbClr val="4F4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b="1" dirty="0" smtClean="0"/>
                <a:t>2</a:t>
              </a:r>
              <a:endParaRPr lang="he-IL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3790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933035" y="1960967"/>
            <a:ext cx="3798927" cy="18280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/>
          </a:p>
        </p:txBody>
      </p:sp>
      <p:sp>
        <p:nvSpPr>
          <p:cNvPr id="24" name="Rectangle 23"/>
          <p:cNvSpPr/>
          <p:nvPr/>
        </p:nvSpPr>
        <p:spPr>
          <a:xfrm>
            <a:off x="4753015" y="1780947"/>
            <a:ext cx="36004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32656"/>
            <a:ext cx="173816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Introduction</a:t>
            </a:r>
            <a:endParaRPr lang="he-IL" sz="2400" dirty="0"/>
          </a:p>
        </p:txBody>
      </p:sp>
      <p:sp>
        <p:nvSpPr>
          <p:cNvPr id="11" name="Rectangle 10"/>
          <p:cNvSpPr/>
          <p:nvPr/>
        </p:nvSpPr>
        <p:spPr>
          <a:xfrm>
            <a:off x="557049" y="1960967"/>
            <a:ext cx="3798927" cy="18280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737069" y="2060848"/>
            <a:ext cx="340288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chemeClr val="bg1"/>
                </a:solidFill>
              </a:rPr>
              <a:t>Investigation of relations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between variables and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MALL components are missing</a:t>
            </a:r>
          </a:p>
          <a:p>
            <a:pPr algn="l" rtl="0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l" rtl="0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Duman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Orhon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&amp;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Gedik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2015)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029" y="1780947"/>
            <a:ext cx="360040" cy="360040"/>
          </a:xfrm>
          <a:prstGeom prst="rect">
            <a:avLst/>
          </a:prstGeom>
          <a:solidFill>
            <a:srgbClr val="4F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1</a:t>
            </a:r>
            <a:endParaRPr lang="he-IL" b="1" dirty="0"/>
          </a:p>
        </p:txBody>
      </p:sp>
      <p:sp>
        <p:nvSpPr>
          <p:cNvPr id="15" name="Rectangle 14"/>
          <p:cNvSpPr/>
          <p:nvPr/>
        </p:nvSpPr>
        <p:spPr>
          <a:xfrm>
            <a:off x="557049" y="4149080"/>
            <a:ext cx="3798927" cy="2160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377029" y="3969060"/>
            <a:ext cx="36004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b="1" dirty="0"/>
          </a:p>
        </p:txBody>
      </p:sp>
      <p:sp>
        <p:nvSpPr>
          <p:cNvPr id="18" name="Rectangle 17"/>
          <p:cNvSpPr/>
          <p:nvPr/>
        </p:nvSpPr>
        <p:spPr>
          <a:xfrm>
            <a:off x="4932040" y="4149080"/>
            <a:ext cx="3798927" cy="2160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/>
          </a:p>
        </p:txBody>
      </p:sp>
      <p:sp>
        <p:nvSpPr>
          <p:cNvPr id="20" name="Rectangle 19"/>
          <p:cNvSpPr/>
          <p:nvPr/>
        </p:nvSpPr>
        <p:spPr>
          <a:xfrm>
            <a:off x="4752020" y="3969060"/>
            <a:ext cx="36004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880787" y="6581001"/>
            <a:ext cx="26321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3</a:t>
            </a:r>
            <a:endParaRPr lang="he-IL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4752020" y="1780947"/>
            <a:ext cx="3978947" cy="2008093"/>
            <a:chOff x="4752020" y="1780947"/>
            <a:chExt cx="3978947" cy="2008093"/>
          </a:xfrm>
        </p:grpSpPr>
        <p:sp>
          <p:nvSpPr>
            <p:cNvPr id="16" name="Rectangle 15"/>
            <p:cNvSpPr/>
            <p:nvPr/>
          </p:nvSpPr>
          <p:spPr>
            <a:xfrm>
              <a:off x="4932040" y="1960967"/>
              <a:ext cx="3798927" cy="18280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77414" y="2060848"/>
              <a:ext cx="3744416" cy="160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chemeClr val="bg1"/>
                  </a:solidFill>
                </a:rPr>
                <a:t>A consistent approach to constituents of contextualized MALL (CMALL) with a quantitative tool to evaluate it are missing 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  <a:r>
                <a:rPr lang="en-US" sz="1600" dirty="0" err="1" smtClean="0">
                  <a:solidFill>
                    <a:schemeClr val="bg1">
                      <a:lumMod val="75000"/>
                    </a:schemeClr>
                  </a:solidFill>
                </a:rPr>
                <a:t>Burston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, 2013; </a:t>
              </a:r>
              <a:r>
                <a:rPr lang="en-US" sz="1600" dirty="0" err="1" smtClean="0">
                  <a:solidFill>
                    <a:schemeClr val="bg1">
                      <a:lumMod val="75000"/>
                    </a:schemeClr>
                  </a:solidFill>
                </a:rPr>
                <a:t>Burston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, 2015)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2020" y="1780947"/>
              <a:ext cx="360040" cy="360040"/>
            </a:xfrm>
            <a:prstGeom prst="rect">
              <a:avLst/>
            </a:prstGeom>
            <a:solidFill>
              <a:srgbClr val="4F4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b="1" dirty="0" smtClean="0"/>
                <a:t>2</a:t>
              </a:r>
              <a:endParaRPr lang="he-IL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52020" y="3969060"/>
            <a:ext cx="3978947" cy="2340260"/>
            <a:chOff x="4742883" y="3969060"/>
            <a:chExt cx="3978947" cy="2340260"/>
          </a:xfrm>
        </p:grpSpPr>
        <p:sp>
          <p:nvSpPr>
            <p:cNvPr id="25" name="Rectangle 24"/>
            <p:cNvSpPr/>
            <p:nvPr/>
          </p:nvSpPr>
          <p:spPr>
            <a:xfrm>
              <a:off x="4922903" y="4149080"/>
              <a:ext cx="3798927" cy="2160240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68277" y="4248961"/>
              <a:ext cx="3744416" cy="1544457"/>
            </a:xfrm>
            <a:prstGeom prst="rect">
              <a:avLst/>
            </a:prstGeom>
            <a:noFill/>
          </p:spPr>
          <p:txBody>
            <a:bodyPr wrap="square" lIns="108000" tIns="36000" rIns="36000" rtlCol="1">
              <a:spAutoFit/>
            </a:bodyPr>
            <a:lstStyle/>
            <a:p>
              <a:pPr marL="176213" indent="-176213" algn="l" rtl="0">
                <a:buFont typeface="Arial" panose="020B0604020202020204" pitchFamily="34" charset="0"/>
                <a:buChar char="•"/>
              </a:pPr>
              <a:r>
                <a:rPr lang="en-US" sz="1900" dirty="0" smtClean="0">
                  <a:solidFill>
                    <a:schemeClr val="bg1"/>
                  </a:solidFill>
                </a:rPr>
                <a:t>Build a research framework for real world (RW) context  level and real life  (RL) context level </a:t>
              </a:r>
            </a:p>
            <a:p>
              <a:pPr marL="176213" indent="-176213" algn="l" rtl="0">
                <a:buFont typeface="Arial" panose="020B0604020202020204" pitchFamily="34" charset="0"/>
                <a:buChar char="•"/>
              </a:pPr>
              <a:r>
                <a:rPr lang="en-US" sz="1900" dirty="0" smtClean="0">
                  <a:solidFill>
                    <a:schemeClr val="bg1"/>
                  </a:solidFill>
                </a:rPr>
                <a:t>Build  RW, RL context level evaluation index</a:t>
              </a:r>
              <a:endParaRPr lang="en-US" sz="19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42883" y="3969060"/>
              <a:ext cx="360040" cy="360040"/>
            </a:xfrm>
            <a:prstGeom prst="rect">
              <a:avLst/>
            </a:prstGeom>
            <a:solidFill>
              <a:srgbClr val="4F4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b="1" dirty="0" smtClean="0"/>
                <a:t>3</a:t>
              </a:r>
              <a:endParaRPr lang="he-IL" b="1" dirty="0"/>
            </a:p>
          </p:txBody>
        </p:sp>
      </p:grpSp>
      <p:sp>
        <p:nvSpPr>
          <p:cNvPr id="28" name="Right Arrow 27"/>
          <p:cNvSpPr/>
          <p:nvPr/>
        </p:nvSpPr>
        <p:spPr>
          <a:xfrm rot="5400000">
            <a:off x="6554332" y="3693873"/>
            <a:ext cx="590580" cy="504056"/>
          </a:xfrm>
          <a:prstGeom prst="rightArrow">
            <a:avLst/>
          </a:prstGeom>
          <a:solidFill>
            <a:schemeClr val="bg1"/>
          </a:solidFill>
          <a:ln>
            <a:solidFill>
              <a:srgbClr val="4F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56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933035" y="1960967"/>
            <a:ext cx="3798927" cy="18280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/>
          </a:p>
        </p:txBody>
      </p:sp>
      <p:sp>
        <p:nvSpPr>
          <p:cNvPr id="24" name="Rectangle 23"/>
          <p:cNvSpPr/>
          <p:nvPr/>
        </p:nvSpPr>
        <p:spPr>
          <a:xfrm>
            <a:off x="4753015" y="1780947"/>
            <a:ext cx="36004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32656"/>
            <a:ext cx="173816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Introduction</a:t>
            </a:r>
            <a:endParaRPr lang="he-IL" sz="2400" dirty="0"/>
          </a:p>
        </p:txBody>
      </p:sp>
      <p:sp>
        <p:nvSpPr>
          <p:cNvPr id="11" name="Rectangle 10"/>
          <p:cNvSpPr/>
          <p:nvPr/>
        </p:nvSpPr>
        <p:spPr>
          <a:xfrm>
            <a:off x="557049" y="1960967"/>
            <a:ext cx="3798927" cy="18280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737069" y="2060848"/>
            <a:ext cx="340288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chemeClr val="bg1"/>
                </a:solidFill>
              </a:rPr>
              <a:t>Investigation of relations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between variables and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MALL components are missing</a:t>
            </a:r>
          </a:p>
          <a:p>
            <a:pPr algn="l" rtl="0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l" rtl="0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Duman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Orhon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&amp;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Gedik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2015)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029" y="1780947"/>
            <a:ext cx="360040" cy="360040"/>
          </a:xfrm>
          <a:prstGeom prst="rect">
            <a:avLst/>
          </a:prstGeom>
          <a:solidFill>
            <a:srgbClr val="4F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1</a:t>
            </a:r>
            <a:endParaRPr lang="he-IL" b="1" dirty="0"/>
          </a:p>
        </p:txBody>
      </p:sp>
      <p:sp>
        <p:nvSpPr>
          <p:cNvPr id="15" name="Rectangle 14"/>
          <p:cNvSpPr/>
          <p:nvPr/>
        </p:nvSpPr>
        <p:spPr>
          <a:xfrm>
            <a:off x="557049" y="4149080"/>
            <a:ext cx="3798927" cy="2160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377029" y="3969060"/>
            <a:ext cx="36004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b="1" dirty="0"/>
          </a:p>
        </p:txBody>
      </p:sp>
      <p:sp>
        <p:nvSpPr>
          <p:cNvPr id="18" name="Rectangle 17"/>
          <p:cNvSpPr/>
          <p:nvPr/>
        </p:nvSpPr>
        <p:spPr>
          <a:xfrm>
            <a:off x="4932040" y="4149080"/>
            <a:ext cx="3798927" cy="2160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/>
          </a:p>
        </p:txBody>
      </p:sp>
      <p:sp>
        <p:nvSpPr>
          <p:cNvPr id="20" name="Rectangle 19"/>
          <p:cNvSpPr/>
          <p:nvPr/>
        </p:nvSpPr>
        <p:spPr>
          <a:xfrm>
            <a:off x="4752020" y="3969060"/>
            <a:ext cx="36004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880787" y="6581001"/>
            <a:ext cx="26321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3</a:t>
            </a:r>
            <a:endParaRPr lang="he-IL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4752020" y="1780947"/>
            <a:ext cx="3978947" cy="2008093"/>
            <a:chOff x="4752020" y="1780947"/>
            <a:chExt cx="3978947" cy="2008093"/>
          </a:xfrm>
        </p:grpSpPr>
        <p:sp>
          <p:nvSpPr>
            <p:cNvPr id="16" name="Rectangle 15"/>
            <p:cNvSpPr/>
            <p:nvPr/>
          </p:nvSpPr>
          <p:spPr>
            <a:xfrm>
              <a:off x="4932040" y="1960967"/>
              <a:ext cx="3798927" cy="18280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77414" y="2060848"/>
              <a:ext cx="3744416" cy="160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chemeClr val="bg1"/>
                  </a:solidFill>
                </a:rPr>
                <a:t>A consistent approach to constituents of contextualized MALL (CMALL) with a quantitative tool to evaluate it are missing 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  <a:r>
                <a:rPr lang="en-US" sz="1600" dirty="0" err="1" smtClean="0">
                  <a:solidFill>
                    <a:schemeClr val="bg1">
                      <a:lumMod val="75000"/>
                    </a:schemeClr>
                  </a:solidFill>
                </a:rPr>
                <a:t>Burston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, 2013; </a:t>
              </a:r>
              <a:r>
                <a:rPr lang="en-US" sz="1600" dirty="0" err="1" smtClean="0">
                  <a:solidFill>
                    <a:schemeClr val="bg1">
                      <a:lumMod val="75000"/>
                    </a:schemeClr>
                  </a:solidFill>
                </a:rPr>
                <a:t>Burston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, 2015)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2020" y="1780947"/>
              <a:ext cx="360040" cy="360040"/>
            </a:xfrm>
            <a:prstGeom prst="rect">
              <a:avLst/>
            </a:prstGeom>
            <a:solidFill>
              <a:srgbClr val="4F4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b="1" dirty="0" smtClean="0"/>
                <a:t>2</a:t>
              </a:r>
              <a:endParaRPr lang="he-IL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53015" y="3969060"/>
            <a:ext cx="3978947" cy="2340260"/>
            <a:chOff x="4742883" y="3969060"/>
            <a:chExt cx="3978947" cy="2340260"/>
          </a:xfrm>
        </p:grpSpPr>
        <p:sp>
          <p:nvSpPr>
            <p:cNvPr id="25" name="Rectangle 24"/>
            <p:cNvSpPr/>
            <p:nvPr/>
          </p:nvSpPr>
          <p:spPr>
            <a:xfrm>
              <a:off x="4922903" y="4149080"/>
              <a:ext cx="3798927" cy="21602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68277" y="4248961"/>
              <a:ext cx="3744416" cy="186204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176213" indent="-176213" algn="l" rtl="0">
                <a:buFont typeface="Arial" panose="020B0604020202020204" pitchFamily="34" charset="0"/>
                <a:buChar char="•"/>
              </a:pPr>
              <a:r>
                <a:rPr lang="en-US" sz="1900" dirty="0">
                  <a:solidFill>
                    <a:schemeClr val="bg1"/>
                  </a:solidFill>
                </a:rPr>
                <a:t>Build a research framework for real world (RW) context  and real life  (RL ) context level </a:t>
              </a:r>
            </a:p>
            <a:p>
              <a:pPr marL="176213" indent="-176213" algn="l" rtl="0">
                <a:buFont typeface="Arial" panose="020B0604020202020204" pitchFamily="34" charset="0"/>
                <a:buChar char="•"/>
              </a:pPr>
              <a:r>
                <a:rPr lang="en-US" sz="1900" dirty="0" smtClean="0">
                  <a:solidFill>
                    <a:schemeClr val="bg1"/>
                  </a:solidFill>
                </a:rPr>
                <a:t>Build  </a:t>
              </a:r>
              <a:r>
                <a:rPr lang="en-US" sz="1900" dirty="0">
                  <a:solidFill>
                    <a:schemeClr val="bg1"/>
                  </a:solidFill>
                </a:rPr>
                <a:t>RW, RL context level evaluation index and context model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42883" y="3969060"/>
              <a:ext cx="360040" cy="360040"/>
            </a:xfrm>
            <a:prstGeom prst="rect">
              <a:avLst/>
            </a:prstGeom>
            <a:solidFill>
              <a:srgbClr val="4F4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b="1" dirty="0" smtClean="0"/>
                <a:t>3</a:t>
              </a:r>
              <a:endParaRPr lang="he-IL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7028" y="3969060"/>
            <a:ext cx="3978947" cy="2340260"/>
            <a:chOff x="377028" y="3969060"/>
            <a:chExt cx="3978947" cy="2340260"/>
          </a:xfrm>
        </p:grpSpPr>
        <p:sp>
          <p:nvSpPr>
            <p:cNvPr id="28" name="Rectangle 27"/>
            <p:cNvSpPr/>
            <p:nvPr/>
          </p:nvSpPr>
          <p:spPr>
            <a:xfrm>
              <a:off x="557048" y="4149080"/>
              <a:ext cx="3798927" cy="2160240"/>
            </a:xfrm>
            <a:prstGeom prst="rect">
              <a:avLst/>
            </a:prstGeom>
            <a:solidFill>
              <a:srgbClr val="50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7068" y="4248961"/>
              <a:ext cx="3546899" cy="16312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chemeClr val="bg1"/>
                  </a:solidFill>
                </a:rPr>
                <a:t>Compare CMALL differences between target and non-target country (Taiwan/ Israel) and between language learning orientation (generic/dedicated)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7028" y="3969060"/>
              <a:ext cx="360040" cy="360040"/>
            </a:xfrm>
            <a:prstGeom prst="rect">
              <a:avLst/>
            </a:prstGeom>
            <a:solidFill>
              <a:srgbClr val="4F4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b="1" dirty="0" smtClean="0"/>
                <a:t>4</a:t>
              </a:r>
              <a:endParaRPr lang="he-IL" b="1" dirty="0"/>
            </a:p>
          </p:txBody>
        </p:sp>
      </p:grpSp>
      <p:sp>
        <p:nvSpPr>
          <p:cNvPr id="31" name="Right Arrow 30"/>
          <p:cNvSpPr/>
          <p:nvPr/>
        </p:nvSpPr>
        <p:spPr>
          <a:xfrm rot="5400000">
            <a:off x="6554332" y="3693873"/>
            <a:ext cx="590580" cy="504056"/>
          </a:xfrm>
          <a:prstGeom prst="rightArrow">
            <a:avLst/>
          </a:prstGeom>
          <a:solidFill>
            <a:schemeClr val="bg1"/>
          </a:solidFill>
          <a:ln>
            <a:solidFill>
              <a:srgbClr val="4F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ight Arrow 31"/>
          <p:cNvSpPr/>
          <p:nvPr/>
        </p:nvSpPr>
        <p:spPr>
          <a:xfrm rot="5400000">
            <a:off x="2080466" y="3693873"/>
            <a:ext cx="590580" cy="504056"/>
          </a:xfrm>
          <a:prstGeom prst="rightArrow">
            <a:avLst/>
          </a:prstGeom>
          <a:solidFill>
            <a:schemeClr val="bg1"/>
          </a:solidFill>
          <a:ln>
            <a:solidFill>
              <a:srgbClr val="4F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ight Arrow 32"/>
          <p:cNvSpPr/>
          <p:nvPr/>
        </p:nvSpPr>
        <p:spPr>
          <a:xfrm rot="10800000">
            <a:off x="4042297" y="4966429"/>
            <a:ext cx="942022" cy="504056"/>
          </a:xfrm>
          <a:prstGeom prst="rightArrow">
            <a:avLst/>
          </a:prstGeom>
          <a:solidFill>
            <a:schemeClr val="bg1"/>
          </a:solidFill>
          <a:ln>
            <a:solidFill>
              <a:srgbClr val="4F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693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7049" y="1960967"/>
            <a:ext cx="3798927" cy="1828073"/>
          </a:xfrm>
          <a:prstGeom prst="rect">
            <a:avLst/>
          </a:prstGeom>
          <a:solidFill>
            <a:srgbClr val="505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737069" y="2060848"/>
            <a:ext cx="340288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chemeClr val="bg1"/>
                </a:solidFill>
              </a:rPr>
              <a:t>Investigation of relations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between variables and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MALL components are missing</a:t>
            </a:r>
          </a:p>
          <a:p>
            <a:pPr algn="l" rtl="0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l" rtl="0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Duman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Orhon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&amp;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Gedik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2015)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029" y="1780947"/>
            <a:ext cx="360040" cy="360040"/>
          </a:xfrm>
          <a:prstGeom prst="rect">
            <a:avLst/>
          </a:prstGeom>
          <a:solidFill>
            <a:srgbClr val="4F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1</a:t>
            </a:r>
            <a:endParaRPr lang="he-IL" b="1" dirty="0"/>
          </a:p>
        </p:txBody>
      </p:sp>
      <p:sp>
        <p:nvSpPr>
          <p:cNvPr id="12" name="Rectangle 11"/>
          <p:cNvSpPr/>
          <p:nvPr/>
        </p:nvSpPr>
        <p:spPr>
          <a:xfrm>
            <a:off x="4932040" y="1960967"/>
            <a:ext cx="3798927" cy="1828073"/>
          </a:xfrm>
          <a:prstGeom prst="rect">
            <a:avLst/>
          </a:prstGeom>
          <a:solidFill>
            <a:srgbClr val="505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4977414" y="2060848"/>
            <a:ext cx="3744416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chemeClr val="bg1"/>
                </a:solidFill>
              </a:rPr>
              <a:t>A consistent approach to constituents of contextualized MALL (CMALL) with a quantitative tool to evaluate it are missing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Burston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2013;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Burston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2015)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2020" y="1780947"/>
            <a:ext cx="360040" cy="360040"/>
          </a:xfrm>
          <a:prstGeom prst="rect">
            <a:avLst/>
          </a:prstGeom>
          <a:solidFill>
            <a:srgbClr val="4F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/>
              <a:t>2</a:t>
            </a:r>
            <a:endParaRPr lang="he-IL" b="1" dirty="0"/>
          </a:p>
        </p:txBody>
      </p:sp>
      <p:sp>
        <p:nvSpPr>
          <p:cNvPr id="15" name="Rectangle 14"/>
          <p:cNvSpPr/>
          <p:nvPr/>
        </p:nvSpPr>
        <p:spPr>
          <a:xfrm>
            <a:off x="557049" y="4149080"/>
            <a:ext cx="3798927" cy="2160240"/>
          </a:xfrm>
          <a:prstGeom prst="rect">
            <a:avLst/>
          </a:prstGeom>
          <a:solidFill>
            <a:srgbClr val="505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737069" y="4248961"/>
            <a:ext cx="3546899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chemeClr val="bg1"/>
                </a:solidFill>
              </a:rPr>
              <a:t>Compare CMALL differences between target and non-target country (Taiwan/ Israel) and between language learning orientation (generic/dedicated)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029" y="3969060"/>
            <a:ext cx="360040" cy="360040"/>
          </a:xfrm>
          <a:prstGeom prst="rect">
            <a:avLst/>
          </a:prstGeom>
          <a:solidFill>
            <a:srgbClr val="4F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/>
              <a:t>4</a:t>
            </a:r>
            <a:endParaRPr lang="he-IL" b="1" dirty="0"/>
          </a:p>
        </p:txBody>
      </p:sp>
      <p:sp>
        <p:nvSpPr>
          <p:cNvPr id="18" name="Rectangle 17"/>
          <p:cNvSpPr/>
          <p:nvPr/>
        </p:nvSpPr>
        <p:spPr>
          <a:xfrm>
            <a:off x="4932040" y="4149080"/>
            <a:ext cx="3798927" cy="2160240"/>
          </a:xfrm>
          <a:prstGeom prst="rect">
            <a:avLst/>
          </a:prstGeom>
          <a:solidFill>
            <a:srgbClr val="505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4977414" y="4248961"/>
            <a:ext cx="3744416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6213" indent="-176213" algn="l" rtl="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Build a research framework for real world (RW) context  level and real life  (RL ) context level </a:t>
            </a:r>
          </a:p>
          <a:p>
            <a:pPr marL="176213" indent="-176213" algn="l" rtl="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Build  RW, RL context level evaluation index and context model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52020" y="3969060"/>
            <a:ext cx="360040" cy="360040"/>
          </a:xfrm>
          <a:prstGeom prst="rect">
            <a:avLst/>
          </a:prstGeom>
          <a:solidFill>
            <a:srgbClr val="4F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/>
              <a:t>3</a:t>
            </a:r>
            <a:endParaRPr lang="he-IL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880787" y="6581001"/>
            <a:ext cx="26321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3</a:t>
            </a:r>
            <a:endParaRPr lang="he-IL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51520" y="980728"/>
            <a:ext cx="4248472" cy="5600273"/>
            <a:chOff x="251520" y="980728"/>
            <a:chExt cx="4248472" cy="5600273"/>
          </a:xfrm>
        </p:grpSpPr>
        <p:sp>
          <p:nvSpPr>
            <p:cNvPr id="24" name="Rectangle 23"/>
            <p:cNvSpPr/>
            <p:nvPr/>
          </p:nvSpPr>
          <p:spPr>
            <a:xfrm>
              <a:off x="1034354" y="980728"/>
              <a:ext cx="2952328" cy="660149"/>
            </a:xfrm>
            <a:prstGeom prst="rect">
              <a:avLst/>
            </a:prstGeom>
            <a:solidFill>
              <a:srgbClr val="4F4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dirty="0" smtClean="0"/>
                <a:t>Preliminary results are presented today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1520" y="1310802"/>
              <a:ext cx="4248472" cy="5270199"/>
            </a:xfrm>
            <a:prstGeom prst="rect">
              <a:avLst/>
            </a:prstGeom>
            <a:noFill/>
            <a:ln w="57150">
              <a:solidFill>
                <a:srgbClr val="4F4F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en-US" dirty="0" smtClean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44008" y="980728"/>
            <a:ext cx="4248472" cy="5600273"/>
            <a:chOff x="4644008" y="980728"/>
            <a:chExt cx="4248472" cy="5600273"/>
          </a:xfrm>
        </p:grpSpPr>
        <p:sp>
          <p:nvSpPr>
            <p:cNvPr id="27" name="Rectangle 26"/>
            <p:cNvSpPr/>
            <p:nvPr/>
          </p:nvSpPr>
          <p:spPr>
            <a:xfrm>
              <a:off x="4644008" y="1310802"/>
              <a:ext cx="4248472" cy="5270199"/>
            </a:xfrm>
            <a:prstGeom prst="rect">
              <a:avLst/>
            </a:prstGeom>
            <a:noFill/>
            <a:ln w="57150">
              <a:solidFill>
                <a:srgbClr val="4F4F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en-US" dirty="0" smtClean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73458" y="980728"/>
              <a:ext cx="2952328" cy="660149"/>
            </a:xfrm>
            <a:prstGeom prst="rect">
              <a:avLst/>
            </a:prstGeom>
            <a:solidFill>
              <a:srgbClr val="4F4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Cohen and Ezra, 2018</a:t>
              </a:r>
              <a:endParaRPr lang="en-US" dirty="0"/>
            </a:p>
          </p:txBody>
        </p:sp>
      </p:grpSp>
      <p:sp>
        <p:nvSpPr>
          <p:cNvPr id="28" name="Right Arrow 27"/>
          <p:cNvSpPr/>
          <p:nvPr/>
        </p:nvSpPr>
        <p:spPr>
          <a:xfrm rot="5400000">
            <a:off x="6554332" y="3693873"/>
            <a:ext cx="590580" cy="504056"/>
          </a:xfrm>
          <a:prstGeom prst="rightArrow">
            <a:avLst/>
          </a:prstGeom>
          <a:solidFill>
            <a:schemeClr val="bg1"/>
          </a:solidFill>
          <a:ln>
            <a:solidFill>
              <a:srgbClr val="4F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ight Arrow 28"/>
          <p:cNvSpPr/>
          <p:nvPr/>
        </p:nvSpPr>
        <p:spPr>
          <a:xfrm rot="5400000">
            <a:off x="2080466" y="3693873"/>
            <a:ext cx="590580" cy="504056"/>
          </a:xfrm>
          <a:prstGeom prst="rightArrow">
            <a:avLst/>
          </a:prstGeom>
          <a:solidFill>
            <a:schemeClr val="bg1"/>
          </a:solidFill>
          <a:ln>
            <a:solidFill>
              <a:srgbClr val="4F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ight Arrow 29"/>
          <p:cNvSpPr/>
          <p:nvPr/>
        </p:nvSpPr>
        <p:spPr>
          <a:xfrm rot="10800000">
            <a:off x="4042297" y="4966429"/>
            <a:ext cx="942022" cy="504056"/>
          </a:xfrm>
          <a:prstGeom prst="rightArrow">
            <a:avLst/>
          </a:prstGeom>
          <a:solidFill>
            <a:schemeClr val="bg1"/>
          </a:solidFill>
          <a:ln>
            <a:solidFill>
              <a:srgbClr val="4F4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TextBox 30"/>
          <p:cNvSpPr txBox="1"/>
          <p:nvPr/>
        </p:nvSpPr>
        <p:spPr>
          <a:xfrm>
            <a:off x="683568" y="332656"/>
            <a:ext cx="173816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Introduction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9119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79512" y="2095298"/>
            <a:ext cx="8604448" cy="2845870"/>
          </a:xfrm>
          <a:prstGeom prst="rect">
            <a:avLst/>
          </a:prstGeom>
          <a:solidFill>
            <a:srgbClr val="949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604448" cy="4502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80787" y="6581001"/>
            <a:ext cx="26321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4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228754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cs typeface="+mn-cs"/>
              </a:rPr>
              <a:t>Purpose of study</a:t>
            </a:r>
            <a:endParaRPr lang="he-I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640520"/>
            <a:ext cx="430778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Explore variables that influence CMALL: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079" y="2217058"/>
            <a:ext cx="612013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lvl="1" indent="-285750" algn="l" rtl="0">
              <a:buClr>
                <a:schemeClr val="tx1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target country (Taiwan/Israel) </a:t>
            </a:r>
          </a:p>
          <a:p>
            <a:pPr marL="742950" lvl="1" indent="-285750" algn="l" rtl="0">
              <a:buClr>
                <a:schemeClr val="tx1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language learning orientation (generic/dedicated)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3569" y="3068960"/>
            <a:ext cx="2448271" cy="504056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127342"/>
              </p:ext>
            </p:extLst>
          </p:nvPr>
        </p:nvGraphicFramePr>
        <p:xfrm>
          <a:off x="683568" y="3068960"/>
          <a:ext cx="7200801" cy="174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02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002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6739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Taiwan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Israel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739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generic</a:t>
                      </a:r>
                      <a:endParaRPr lang="en-US" sz="2400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285750" indent="-285750" algn="l" rtl="0">
                        <a:buFont typeface="Arial" charset="0"/>
                        <a:buChar char="•"/>
                      </a:pPr>
                      <a:endParaRPr lang="en-US" b="1" baseline="0" smtClean="0"/>
                    </a:p>
                    <a:p>
                      <a:pPr marL="285750" indent="-285750" algn="l" rtl="0">
                        <a:buFont typeface="Arial" charset="0"/>
                        <a:buChar char="•"/>
                      </a:pPr>
                      <a:r>
                        <a:rPr lang="en-US" b="1" baseline="0" smtClean="0"/>
                        <a:t>RW </a:t>
                      </a:r>
                      <a:r>
                        <a:rPr lang="en-US" b="1" baseline="0" dirty="0" smtClean="0"/>
                        <a:t>context level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pertaining to one’s place,</a:t>
                      </a:r>
                    </a:p>
                    <a:p>
                      <a:pPr marL="285750" indent="-285750" algn="l" rtl="0">
                        <a:buFont typeface="Arial" charset="0"/>
                        <a:buChar char="•"/>
                      </a:pPr>
                      <a:r>
                        <a:rPr lang="en-US" b="1" baseline="0" dirty="0" smtClean="0"/>
                        <a:t>RL context level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pertaining to one’s life</a:t>
                      </a:r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0699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dedicated</a:t>
                      </a:r>
                      <a:endParaRPr lang="en-US" sz="24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5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0787" y="6581001"/>
            <a:ext cx="26321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/>
              <a:t>5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254537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cs typeface="+mn-cs"/>
              </a:rPr>
              <a:t>Research question </a:t>
            </a:r>
            <a:endParaRPr lang="he-IL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7352"/>
            <a:ext cx="8604448" cy="777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530" y="1616053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1450876"/>
            <a:ext cx="4883325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What are the differences between target and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non-target country in CMALL?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8604448" cy="777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530" y="2537581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90" y="2383693"/>
            <a:ext cx="617290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What are the differences between generic and dedicated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language learning orientation in CMALL?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8604448" cy="777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8530" y="3401677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3233417"/>
            <a:ext cx="758560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Clr>
                <a:schemeClr val="tx1">
                  <a:lumMod val="90000"/>
                  <a:lumOff val="10000"/>
                </a:schemeClr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Are the differences between target and non-target country in CMALL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 function of the generic and dedicated language learning orientation?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87" y="4706479"/>
            <a:ext cx="2458988" cy="18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9772</TotalTime>
  <Words>1074</Words>
  <Application>Microsoft Office PowerPoint</Application>
  <PresentationFormat>On-screen Show (4:3)</PresentationFormat>
  <Paragraphs>206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宋体</vt:lpstr>
      <vt:lpstr>Calibri</vt:lpstr>
      <vt:lpstr>Times New Roman</vt:lpstr>
      <vt:lpstr>Office Theme</vt:lpstr>
      <vt:lpstr>Contextualised MALL Comparison of Chinese Learning Activities Based on Country (Target/Non-Target) and Language Learning Orientation (Generic/Dedicated)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EBH</dc:creator>
  <cp:lastModifiedBy>OE</cp:lastModifiedBy>
  <cp:revision>132</cp:revision>
  <dcterms:created xsi:type="dcterms:W3CDTF">2018-04-13T06:39:11Z</dcterms:created>
  <dcterms:modified xsi:type="dcterms:W3CDTF">2018-06-18T06:00:36Z</dcterms:modified>
</cp:coreProperties>
</file>